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5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A98AF03-7270-45C2-A683-C5E353EF01A5}" type="datetime4">
              <a:rPr lang="en-US" smtClean="0"/>
              <a:pPr/>
              <a:t>October 28, 2015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October 28,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sk-SK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October 28,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October 28,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October 28, 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October 28,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October 28,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October 28, 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October 28,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October 28,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sk-SK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October 28,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Click to edit Master text styles</a:t>
            </a:r>
          </a:p>
          <a:p>
            <a:pPr lvl="1"/>
            <a:r>
              <a:rPr lang="sk-SK" smtClean="0"/>
              <a:t>Second level</a:t>
            </a:r>
          </a:p>
          <a:p>
            <a:pPr lvl="2"/>
            <a:r>
              <a:rPr lang="sk-SK" smtClean="0"/>
              <a:t>Third level</a:t>
            </a:r>
          </a:p>
          <a:p>
            <a:pPr lvl="3"/>
            <a:r>
              <a:rPr lang="sk-SK" smtClean="0"/>
              <a:t>Fourth level</a:t>
            </a:r>
          </a:p>
          <a:p>
            <a:pPr lvl="4"/>
            <a:r>
              <a:rPr lang="sk-SK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October 28,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szaboovas@rozmarinkakn.s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5"/>
            <a:ext cx="3313355" cy="3268991"/>
          </a:xfrm>
        </p:spPr>
        <p:txBody>
          <a:bodyPr>
            <a:noAutofit/>
          </a:bodyPr>
          <a:lstStyle/>
          <a:p>
            <a:pPr algn="ctr"/>
            <a:r>
              <a:rPr lang="en-US" dirty="0" err="1" smtClean="0"/>
              <a:t>Cukry</a:t>
            </a:r>
            <a:r>
              <a:rPr lang="en-US" dirty="0" smtClean="0"/>
              <a:t> – </a:t>
            </a:r>
            <a:r>
              <a:rPr lang="en-US" dirty="0" err="1" smtClean="0"/>
              <a:t>prečo</a:t>
            </a:r>
            <a:r>
              <a:rPr lang="en-US" dirty="0" smtClean="0"/>
              <a:t> </a:t>
            </a:r>
            <a:r>
              <a:rPr lang="en-US" dirty="0" err="1" smtClean="0"/>
              <a:t>sú</a:t>
            </a:r>
            <a:r>
              <a:rPr lang="en-US" dirty="0" smtClean="0"/>
              <a:t> </a:t>
            </a:r>
            <a:r>
              <a:rPr lang="en-US" dirty="0" err="1" smtClean="0"/>
              <a:t>dôležitou</a:t>
            </a:r>
            <a:r>
              <a:rPr lang="en-US" dirty="0" smtClean="0"/>
              <a:t> </a:t>
            </a:r>
            <a:r>
              <a:rPr lang="en-US" dirty="0" err="1" smtClean="0"/>
              <a:t>súčasťou</a:t>
            </a:r>
            <a:r>
              <a:rPr lang="en-US" dirty="0" smtClean="0"/>
              <a:t> </a:t>
            </a:r>
            <a:r>
              <a:rPr lang="en-US" dirty="0" err="1" smtClean="0"/>
              <a:t>výživy</a:t>
            </a:r>
            <a:r>
              <a:rPr lang="en-US" dirty="0" smtClean="0"/>
              <a:t>. </a:t>
            </a:r>
            <a:r>
              <a:rPr lang="en-US" dirty="0" err="1" smtClean="0"/>
              <a:t>Niečo</a:t>
            </a:r>
            <a:r>
              <a:rPr lang="en-US" dirty="0" smtClean="0"/>
              <a:t> </a:t>
            </a:r>
            <a:r>
              <a:rPr lang="en-US" dirty="0" err="1" smtClean="0"/>
              <a:t>zaujímavé</a:t>
            </a:r>
            <a:r>
              <a:rPr lang="en-US" dirty="0" smtClean="0"/>
              <a:t> o </a:t>
            </a:r>
            <a:r>
              <a:rPr lang="en-US" dirty="0" err="1" smtClean="0"/>
              <a:t>mede</a:t>
            </a:r>
            <a:r>
              <a:rPr lang="en-US" dirty="0" smtClean="0"/>
              <a:t>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682566" y="1848366"/>
            <a:ext cx="3529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ZŠ </a:t>
            </a:r>
            <a:r>
              <a:rPr lang="en-US" b="1" dirty="0" err="1" smtClean="0">
                <a:solidFill>
                  <a:schemeClr val="bg1"/>
                </a:solidFill>
              </a:rPr>
              <a:t>Rozmarínová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ul</a:t>
            </a:r>
            <a:r>
              <a:rPr lang="en-US" b="1" dirty="0" smtClean="0">
                <a:solidFill>
                  <a:schemeClr val="bg1"/>
                </a:solidFill>
              </a:rPr>
              <a:t>. 1 </a:t>
            </a:r>
            <a:r>
              <a:rPr lang="en-US" b="1" dirty="0" err="1" smtClean="0">
                <a:solidFill>
                  <a:schemeClr val="bg1"/>
                </a:solidFill>
              </a:rPr>
              <a:t>Komárno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7" name="Picture 6" descr="Logo školy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7867" y="-185235"/>
            <a:ext cx="2218267" cy="221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9861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31803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Zoznam</a:t>
            </a:r>
            <a:r>
              <a:rPr lang="en-US" sz="2800" dirty="0" smtClean="0"/>
              <a:t> </a:t>
            </a:r>
            <a:r>
              <a:rPr lang="en-US" sz="2800" dirty="0" err="1" smtClean="0"/>
              <a:t>aktivít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849519"/>
            <a:ext cx="6777317" cy="4331148"/>
          </a:xfrm>
        </p:spPr>
        <p:txBody>
          <a:bodyPr>
            <a:normAutofit fontScale="92500"/>
          </a:bodyPr>
          <a:lstStyle/>
          <a:p>
            <a:r>
              <a:rPr lang="en-US" dirty="0" err="1" smtClean="0"/>
              <a:t>Pozorovanie</a:t>
            </a:r>
            <a:r>
              <a:rPr lang="en-US" dirty="0" smtClean="0"/>
              <a:t> </a:t>
            </a:r>
            <a:r>
              <a:rPr lang="en-US" dirty="0" err="1" smtClean="0"/>
              <a:t>vlastností</a:t>
            </a:r>
            <a:r>
              <a:rPr lang="en-US" dirty="0" smtClean="0"/>
              <a:t> </a:t>
            </a:r>
            <a:r>
              <a:rPr lang="en-US" dirty="0" err="1" smtClean="0"/>
              <a:t>cukrov</a:t>
            </a:r>
            <a:r>
              <a:rPr lang="en-US" dirty="0" smtClean="0"/>
              <a:t> (5.B)</a:t>
            </a:r>
          </a:p>
          <a:p>
            <a:r>
              <a:rPr lang="en-US" dirty="0" err="1" smtClean="0"/>
              <a:t>Dôkaz</a:t>
            </a:r>
            <a:r>
              <a:rPr lang="en-US" dirty="0" smtClean="0"/>
              <a:t> </a:t>
            </a:r>
            <a:r>
              <a:rPr lang="en-US" dirty="0" err="1" smtClean="0"/>
              <a:t>prítomnosti</a:t>
            </a:r>
            <a:r>
              <a:rPr lang="en-US" dirty="0" smtClean="0"/>
              <a:t> </a:t>
            </a:r>
            <a:r>
              <a:rPr lang="en-US" dirty="0" err="1" smtClean="0"/>
              <a:t>cukrov</a:t>
            </a:r>
            <a:r>
              <a:rPr lang="en-US" dirty="0" smtClean="0"/>
              <a:t> v </a:t>
            </a:r>
            <a:r>
              <a:rPr lang="en-US" dirty="0" err="1" smtClean="0"/>
              <a:t>ovocí</a:t>
            </a:r>
            <a:r>
              <a:rPr lang="en-US" dirty="0" smtClean="0"/>
              <a:t> (5.B)</a:t>
            </a:r>
          </a:p>
          <a:p>
            <a:r>
              <a:rPr lang="en-US" dirty="0" err="1" smtClean="0"/>
              <a:t>Kryštalizácia</a:t>
            </a:r>
            <a:r>
              <a:rPr lang="en-US" dirty="0" smtClean="0"/>
              <a:t> </a:t>
            </a:r>
            <a:r>
              <a:rPr lang="en-US" dirty="0" err="1" smtClean="0"/>
              <a:t>cukrov</a:t>
            </a:r>
            <a:r>
              <a:rPr lang="en-US" dirty="0" smtClean="0"/>
              <a:t> </a:t>
            </a:r>
            <a:r>
              <a:rPr lang="en-US" dirty="0" err="1" smtClean="0"/>
              <a:t>vo</a:t>
            </a:r>
            <a:r>
              <a:rPr lang="en-US" dirty="0" smtClean="0"/>
              <a:t> </a:t>
            </a:r>
            <a:r>
              <a:rPr lang="en-US" dirty="0" err="1" smtClean="0"/>
              <a:t>vajcovej</a:t>
            </a:r>
            <a:r>
              <a:rPr lang="en-US" dirty="0" smtClean="0"/>
              <a:t> </a:t>
            </a:r>
            <a:r>
              <a:rPr lang="en-US" dirty="0" err="1" smtClean="0"/>
              <a:t>škrupine</a:t>
            </a:r>
            <a:r>
              <a:rPr lang="en-US" dirty="0" smtClean="0"/>
              <a:t> (5.B)</a:t>
            </a:r>
          </a:p>
          <a:p>
            <a:r>
              <a:rPr lang="en-US" dirty="0" err="1" smtClean="0"/>
              <a:t>Beseda</a:t>
            </a:r>
            <a:r>
              <a:rPr lang="en-US" dirty="0" smtClean="0"/>
              <a:t> so </a:t>
            </a:r>
            <a:r>
              <a:rPr lang="en-US" dirty="0" err="1" smtClean="0"/>
              <a:t>včelárom</a:t>
            </a:r>
            <a:r>
              <a:rPr lang="en-US" dirty="0" smtClean="0"/>
              <a:t> (5.B)</a:t>
            </a:r>
          </a:p>
          <a:p>
            <a:r>
              <a:rPr lang="en-US" dirty="0" err="1" smtClean="0"/>
              <a:t>Hovoríme</a:t>
            </a:r>
            <a:r>
              <a:rPr lang="en-US" dirty="0" smtClean="0"/>
              <a:t> o </a:t>
            </a:r>
            <a:r>
              <a:rPr lang="en-US" dirty="0" err="1" smtClean="0"/>
              <a:t>mede</a:t>
            </a:r>
            <a:r>
              <a:rPr lang="en-US" dirty="0" smtClean="0"/>
              <a:t> (3.B)</a:t>
            </a:r>
          </a:p>
          <a:p>
            <a:r>
              <a:rPr lang="en-US" dirty="0" err="1" smtClean="0"/>
              <a:t>Ako</a:t>
            </a:r>
            <a:r>
              <a:rPr lang="en-US" dirty="0" smtClean="0"/>
              <a:t> </a:t>
            </a:r>
            <a:r>
              <a:rPr lang="en-US" dirty="0" err="1" smtClean="0"/>
              <a:t>nám</a:t>
            </a:r>
            <a:r>
              <a:rPr lang="en-US" dirty="0" smtClean="0"/>
              <a:t> med </a:t>
            </a:r>
            <a:r>
              <a:rPr lang="en-US" dirty="0" err="1" smtClean="0"/>
              <a:t>prospieva</a:t>
            </a:r>
            <a:r>
              <a:rPr lang="en-US" dirty="0" smtClean="0"/>
              <a:t>? (8.A)</a:t>
            </a:r>
          </a:p>
          <a:p>
            <a:r>
              <a:rPr lang="en-US" dirty="0" smtClean="0"/>
              <a:t>Med = Honey (9.A)</a:t>
            </a:r>
          </a:p>
          <a:p>
            <a:r>
              <a:rPr lang="en-US" dirty="0" smtClean="0"/>
              <a:t>O </a:t>
            </a:r>
            <a:r>
              <a:rPr lang="en-US" dirty="0" err="1" smtClean="0"/>
              <a:t>cukroch</a:t>
            </a:r>
            <a:r>
              <a:rPr lang="en-US" dirty="0" smtClean="0"/>
              <a:t> a </a:t>
            </a:r>
            <a:r>
              <a:rPr lang="en-US" dirty="0" err="1" smtClean="0"/>
              <a:t>mede</a:t>
            </a:r>
            <a:r>
              <a:rPr lang="en-US" dirty="0" smtClean="0"/>
              <a:t> (3. </a:t>
            </a:r>
            <a:r>
              <a:rPr lang="en-US" dirty="0" err="1" smtClean="0"/>
              <a:t>oddelenie</a:t>
            </a:r>
            <a:r>
              <a:rPr lang="en-US" dirty="0" smtClean="0"/>
              <a:t> ŠKD)</a:t>
            </a:r>
          </a:p>
          <a:p>
            <a:r>
              <a:rPr lang="en-US" dirty="0" smtClean="0"/>
              <a:t>O </a:t>
            </a:r>
            <a:r>
              <a:rPr lang="en-US" dirty="0" err="1" smtClean="0"/>
              <a:t>včelách</a:t>
            </a:r>
            <a:r>
              <a:rPr lang="en-US" dirty="0" smtClean="0"/>
              <a:t> (3. </a:t>
            </a:r>
            <a:r>
              <a:rPr lang="en-US" dirty="0" err="1" smtClean="0"/>
              <a:t>oddelenie</a:t>
            </a:r>
            <a:r>
              <a:rPr lang="en-US" dirty="0" smtClean="0"/>
              <a:t> ŠKD)</a:t>
            </a:r>
          </a:p>
          <a:p>
            <a:r>
              <a:rPr lang="en-US" dirty="0" smtClean="0"/>
              <a:t>O </a:t>
            </a:r>
            <a:r>
              <a:rPr lang="en-US" dirty="0" err="1" smtClean="0"/>
              <a:t>cukroch</a:t>
            </a:r>
            <a:r>
              <a:rPr lang="en-US" dirty="0" smtClean="0"/>
              <a:t> v </a:t>
            </a:r>
            <a:r>
              <a:rPr lang="en-US" dirty="0" err="1" smtClean="0"/>
              <a:t>jedálni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pPr marL="6858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Logo školy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36581" y="0"/>
            <a:ext cx="631287" cy="6312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52533" y="188897"/>
            <a:ext cx="2422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ZŠ </a:t>
            </a:r>
            <a:r>
              <a:rPr lang="en-US" sz="1200" b="1" dirty="0" err="1" smtClean="0">
                <a:solidFill>
                  <a:schemeClr val="bg1"/>
                </a:solidFill>
              </a:rPr>
              <a:t>Rozmarínová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</a:rPr>
              <a:t>ul</a:t>
            </a:r>
            <a:r>
              <a:rPr lang="en-US" sz="1200" b="1" dirty="0" smtClean="0">
                <a:solidFill>
                  <a:schemeClr val="bg1"/>
                </a:solidFill>
              </a:rPr>
              <a:t>. 1 </a:t>
            </a:r>
            <a:r>
              <a:rPr lang="en-US" sz="1200" b="1" dirty="0" err="1" smtClean="0">
                <a:solidFill>
                  <a:schemeClr val="bg1"/>
                </a:solidFill>
              </a:rPr>
              <a:t>Komárno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232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811415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Pozorovanie</a:t>
            </a:r>
            <a:r>
              <a:rPr lang="en-US" dirty="0"/>
              <a:t> </a:t>
            </a:r>
            <a:r>
              <a:rPr lang="en-US" dirty="0" err="1"/>
              <a:t>vlastností</a:t>
            </a:r>
            <a:r>
              <a:rPr lang="en-US" dirty="0"/>
              <a:t> </a:t>
            </a:r>
            <a:r>
              <a:rPr lang="en-US" dirty="0" err="1"/>
              <a:t>cukrov</a:t>
            </a:r>
            <a:r>
              <a:rPr lang="en-US" dirty="0"/>
              <a:t> (5.B)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21524" y="2009628"/>
            <a:ext cx="3419856" cy="4564331"/>
          </a:xfrm>
        </p:spPr>
        <p:txBody>
          <a:bodyPr>
            <a:noAutofit/>
          </a:bodyPr>
          <a:lstStyle/>
          <a:p>
            <a:r>
              <a:rPr lang="en-US" sz="2000" dirty="0" err="1" smtClean="0"/>
              <a:t>Žiaci</a:t>
            </a:r>
            <a:r>
              <a:rPr lang="en-US" sz="2000" dirty="0" smtClean="0"/>
              <a:t> </a:t>
            </a:r>
            <a:r>
              <a:rPr lang="en-US" sz="2000" dirty="0" err="1" smtClean="0"/>
              <a:t>sa</a:t>
            </a:r>
            <a:r>
              <a:rPr lang="en-US" sz="2000" dirty="0" smtClean="0"/>
              <a:t> </a:t>
            </a:r>
            <a:r>
              <a:rPr lang="en-US" sz="2000" dirty="0" err="1" smtClean="0"/>
              <a:t>oboznámili</a:t>
            </a:r>
            <a:r>
              <a:rPr lang="en-US" sz="2000" dirty="0" smtClean="0"/>
              <a:t> s </a:t>
            </a:r>
            <a:r>
              <a:rPr lang="en-US" sz="2000" dirty="0" err="1" smtClean="0"/>
              <a:t>typmi</a:t>
            </a:r>
            <a:r>
              <a:rPr lang="en-US" sz="2000" dirty="0" smtClean="0"/>
              <a:t> </a:t>
            </a:r>
            <a:r>
              <a:rPr lang="en-US" sz="2000" dirty="0" err="1" smtClean="0"/>
              <a:t>cukrov</a:t>
            </a:r>
            <a:r>
              <a:rPr lang="en-US" sz="2000" dirty="0" smtClean="0"/>
              <a:t> </a:t>
            </a:r>
            <a:r>
              <a:rPr lang="en-US" sz="2000" dirty="0" err="1" smtClean="0"/>
              <a:t>ako</a:t>
            </a:r>
            <a:r>
              <a:rPr lang="en-US" sz="2000" dirty="0" smtClean="0"/>
              <a:t> </a:t>
            </a:r>
            <a:r>
              <a:rPr lang="en-US" sz="2000" dirty="0" err="1" smtClean="0"/>
              <a:t>sacharóza</a:t>
            </a:r>
            <a:r>
              <a:rPr lang="en-US" sz="2000" dirty="0"/>
              <a:t> </a:t>
            </a:r>
            <a:r>
              <a:rPr lang="en-US" sz="2000" dirty="0" err="1" smtClean="0"/>
              <a:t>biely</a:t>
            </a:r>
            <a:r>
              <a:rPr lang="en-US" sz="2000" dirty="0" smtClean="0"/>
              <a:t> </a:t>
            </a:r>
            <a:r>
              <a:rPr lang="en-US" sz="2000" dirty="0" err="1" smtClean="0"/>
              <a:t>cukor</a:t>
            </a:r>
            <a:r>
              <a:rPr lang="en-US" sz="2000" dirty="0" smtClean="0"/>
              <a:t>, </a:t>
            </a:r>
            <a:r>
              <a:rPr lang="en-US" sz="2000" dirty="0" err="1" smtClean="0"/>
              <a:t>sacharóza</a:t>
            </a:r>
            <a:r>
              <a:rPr lang="en-US" sz="2000" dirty="0" smtClean="0"/>
              <a:t> </a:t>
            </a:r>
            <a:r>
              <a:rPr lang="en-US" sz="2000" dirty="0" err="1" smtClean="0"/>
              <a:t>hnedý</a:t>
            </a:r>
            <a:r>
              <a:rPr lang="en-US" sz="2000" dirty="0" smtClean="0"/>
              <a:t> </a:t>
            </a:r>
            <a:r>
              <a:rPr lang="en-US" sz="2000" dirty="0" err="1" smtClean="0"/>
              <a:t>cukor</a:t>
            </a:r>
            <a:r>
              <a:rPr lang="en-US" sz="2000" dirty="0" smtClean="0"/>
              <a:t>, </a:t>
            </a:r>
            <a:r>
              <a:rPr lang="en-US" sz="2000" dirty="0" err="1" smtClean="0"/>
              <a:t>glukóza</a:t>
            </a:r>
            <a:r>
              <a:rPr lang="en-US" sz="2000" dirty="0" smtClean="0"/>
              <a:t> a </a:t>
            </a:r>
            <a:r>
              <a:rPr lang="en-US" sz="2000" dirty="0" err="1" smtClean="0"/>
              <a:t>škrob</a:t>
            </a:r>
            <a:r>
              <a:rPr lang="en-US" sz="2000" dirty="0" smtClean="0"/>
              <a:t>.</a:t>
            </a:r>
          </a:p>
          <a:p>
            <a:r>
              <a:rPr lang="en-US" sz="2000" dirty="0" err="1" smtClean="0"/>
              <a:t>Následne</a:t>
            </a:r>
            <a:r>
              <a:rPr lang="en-US" sz="2000" dirty="0" smtClean="0"/>
              <a:t> </a:t>
            </a:r>
            <a:r>
              <a:rPr lang="en-US" sz="2000" dirty="0" err="1" smtClean="0"/>
              <a:t>zisťovali</a:t>
            </a:r>
            <a:r>
              <a:rPr lang="en-US" sz="2000" dirty="0" smtClean="0"/>
              <a:t> </a:t>
            </a:r>
            <a:r>
              <a:rPr lang="en-US" sz="2000" dirty="0" err="1" smtClean="0"/>
              <a:t>farbu</a:t>
            </a:r>
            <a:r>
              <a:rPr lang="en-US" sz="2000" dirty="0" smtClean="0"/>
              <a:t>, </a:t>
            </a:r>
            <a:r>
              <a:rPr lang="en-US" sz="2000" dirty="0" err="1" smtClean="0"/>
              <a:t>skupenstvo</a:t>
            </a:r>
            <a:r>
              <a:rPr lang="en-US" sz="2000" dirty="0" smtClean="0"/>
              <a:t> a </a:t>
            </a:r>
            <a:r>
              <a:rPr lang="en-US" sz="2000" dirty="0" err="1" smtClean="0"/>
              <a:t>vôňu</a:t>
            </a:r>
            <a:r>
              <a:rPr lang="en-US" sz="2000" dirty="0" smtClean="0"/>
              <a:t> </a:t>
            </a:r>
            <a:r>
              <a:rPr lang="en-US" sz="2000" dirty="0" err="1" smtClean="0"/>
              <a:t>cukrov</a:t>
            </a:r>
            <a:r>
              <a:rPr lang="en-US" sz="2000" dirty="0" smtClean="0"/>
              <a:t> a </a:t>
            </a:r>
            <a:r>
              <a:rPr lang="en-US" sz="2000" dirty="0" err="1" smtClean="0"/>
              <a:t>zistenia</a:t>
            </a:r>
            <a:r>
              <a:rPr lang="en-US" sz="2000" dirty="0" smtClean="0"/>
              <a:t> </a:t>
            </a:r>
            <a:r>
              <a:rPr lang="en-US" sz="2000" dirty="0" err="1" smtClean="0"/>
              <a:t>zapisovali</a:t>
            </a:r>
            <a:r>
              <a:rPr lang="en-US" sz="2000" dirty="0" smtClean="0"/>
              <a:t> do </a:t>
            </a:r>
            <a:r>
              <a:rPr lang="en-US" sz="2000" dirty="0" err="1" smtClean="0"/>
              <a:t>tabuľky</a:t>
            </a:r>
            <a:r>
              <a:rPr lang="en-US" sz="2000" dirty="0" smtClean="0"/>
              <a:t> v </a:t>
            </a:r>
            <a:r>
              <a:rPr lang="en-US" sz="2000" dirty="0" err="1" smtClean="0"/>
              <a:t>pracovnom</a:t>
            </a:r>
            <a:r>
              <a:rPr lang="en-US" sz="2000" dirty="0" smtClean="0"/>
              <a:t> </a:t>
            </a:r>
            <a:r>
              <a:rPr lang="en-US" sz="2000" dirty="0" err="1" smtClean="0"/>
              <a:t>liste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pic>
        <p:nvPicPr>
          <p:cNvPr id="10" name="Picture 9" descr="Logo školy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36581" y="0"/>
            <a:ext cx="631287" cy="63128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52533" y="188897"/>
            <a:ext cx="2422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ZŠ </a:t>
            </a:r>
            <a:r>
              <a:rPr lang="en-US" sz="1200" b="1" dirty="0" err="1" smtClean="0">
                <a:solidFill>
                  <a:schemeClr val="bg1"/>
                </a:solidFill>
              </a:rPr>
              <a:t>Rozmarínová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</a:rPr>
              <a:t>ul</a:t>
            </a:r>
            <a:r>
              <a:rPr lang="en-US" sz="1200" b="1" dirty="0" smtClean="0">
                <a:solidFill>
                  <a:schemeClr val="bg1"/>
                </a:solidFill>
              </a:rPr>
              <a:t>. 1 </a:t>
            </a:r>
            <a:r>
              <a:rPr lang="en-US" sz="1200" b="1" dirty="0" err="1" smtClean="0">
                <a:solidFill>
                  <a:schemeClr val="bg1"/>
                </a:solidFill>
              </a:rPr>
              <a:t>Komárno</a:t>
            </a:r>
            <a:endParaRPr lang="en-US" sz="1200" b="1" dirty="0">
              <a:solidFill>
                <a:schemeClr val="bg1"/>
              </a:solidFill>
            </a:endParaRPr>
          </a:p>
        </p:txBody>
      </p:sp>
      <p:pic>
        <p:nvPicPr>
          <p:cNvPr id="7" name="Content Placeholder 6" descr="4.jpg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5271" r="-15271"/>
          <a:stretch>
            <a:fillRect/>
          </a:stretch>
        </p:blipFill>
        <p:spPr>
          <a:xfrm>
            <a:off x="5367868" y="1466821"/>
            <a:ext cx="3419856" cy="3493008"/>
          </a:xfrm>
        </p:spPr>
      </p:pic>
      <p:pic>
        <p:nvPicPr>
          <p:cNvPr id="9" name="Picture 8" descr="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15903" y="3577656"/>
            <a:ext cx="2073260" cy="276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964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995" y="1225859"/>
            <a:ext cx="5795824" cy="716469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Dôkaz</a:t>
            </a:r>
            <a:r>
              <a:rPr lang="en-US" dirty="0"/>
              <a:t> </a:t>
            </a:r>
            <a:r>
              <a:rPr lang="en-US" dirty="0" err="1"/>
              <a:t>prítomnosti</a:t>
            </a:r>
            <a:r>
              <a:rPr lang="en-US" dirty="0"/>
              <a:t> </a:t>
            </a:r>
            <a:r>
              <a:rPr lang="en-US" dirty="0" err="1"/>
              <a:t>cukrov</a:t>
            </a:r>
            <a:r>
              <a:rPr lang="en-US" dirty="0"/>
              <a:t> v </a:t>
            </a:r>
            <a:r>
              <a:rPr lang="en-US" dirty="0" err="1"/>
              <a:t>ovocí</a:t>
            </a:r>
            <a:r>
              <a:rPr lang="en-US" dirty="0"/>
              <a:t> (5.B)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39978" y="1942328"/>
            <a:ext cx="3419856" cy="4388841"/>
          </a:xfrm>
        </p:spPr>
        <p:txBody>
          <a:bodyPr>
            <a:normAutofit lnSpcReduction="10000"/>
          </a:bodyPr>
          <a:lstStyle/>
          <a:p>
            <a:r>
              <a:rPr lang="sk-SK" dirty="0" smtClean="0"/>
              <a:t>Sledovaním pokusu sa žiaci dozvedeli, že  ak prebehne na ovocnom strome fotosyntéza, v ovocí sa nachádza cukor. V našom prípade sme na pokus použili šťavu z jablka. Ovocie je teda zdrojom zdravých cukrov.</a:t>
            </a:r>
            <a:endParaRPr lang="en-US" dirty="0"/>
          </a:p>
        </p:txBody>
      </p:sp>
      <p:pic>
        <p:nvPicPr>
          <p:cNvPr id="8" name="Picture 7" descr="Logo školy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36581" y="0"/>
            <a:ext cx="631287" cy="63128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52533" y="188897"/>
            <a:ext cx="2422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ZŠ </a:t>
            </a:r>
            <a:r>
              <a:rPr lang="en-US" sz="1200" b="1" dirty="0" err="1" smtClean="0">
                <a:solidFill>
                  <a:schemeClr val="bg1"/>
                </a:solidFill>
              </a:rPr>
              <a:t>Rozmarínová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</a:rPr>
              <a:t>ul</a:t>
            </a:r>
            <a:r>
              <a:rPr lang="en-US" sz="1200" b="1" dirty="0" smtClean="0">
                <a:solidFill>
                  <a:schemeClr val="bg1"/>
                </a:solidFill>
              </a:rPr>
              <a:t>. 1 </a:t>
            </a:r>
            <a:r>
              <a:rPr lang="en-US" sz="1200" b="1" dirty="0" err="1" smtClean="0">
                <a:solidFill>
                  <a:schemeClr val="bg1"/>
                </a:solidFill>
              </a:rPr>
              <a:t>Komárno</a:t>
            </a:r>
            <a:endParaRPr lang="en-US" sz="1200" b="1" dirty="0">
              <a:solidFill>
                <a:schemeClr val="bg1"/>
              </a:solidFill>
            </a:endParaRPr>
          </a:p>
        </p:txBody>
      </p:sp>
      <p:pic>
        <p:nvPicPr>
          <p:cNvPr id="10" name="Content Placeholder 9" descr="2.jpg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5271" r="-1527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75240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0264" y="789479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Kryštalizácia</a:t>
            </a:r>
            <a:r>
              <a:rPr lang="en-US" dirty="0"/>
              <a:t> </a:t>
            </a:r>
            <a:r>
              <a:rPr lang="en-US" dirty="0" err="1"/>
              <a:t>cukrov</a:t>
            </a:r>
            <a:r>
              <a:rPr lang="en-US" dirty="0"/>
              <a:t> </a:t>
            </a:r>
            <a:r>
              <a:rPr lang="en-US" dirty="0" err="1"/>
              <a:t>vo</a:t>
            </a:r>
            <a:r>
              <a:rPr lang="en-US" dirty="0"/>
              <a:t> </a:t>
            </a:r>
            <a:r>
              <a:rPr lang="en-US" dirty="0" err="1"/>
              <a:t>vajcovej</a:t>
            </a:r>
            <a:r>
              <a:rPr lang="en-US" dirty="0"/>
              <a:t> </a:t>
            </a:r>
            <a:r>
              <a:rPr lang="en-US" dirty="0" err="1"/>
              <a:t>škrupine</a:t>
            </a:r>
            <a:r>
              <a:rPr lang="en-US" dirty="0"/>
              <a:t> (5.B)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42416" y="2098123"/>
            <a:ext cx="3419856" cy="3873961"/>
          </a:xfrm>
        </p:spPr>
        <p:txBody>
          <a:bodyPr>
            <a:normAutofit fontScale="92500"/>
          </a:bodyPr>
          <a:lstStyle/>
          <a:p>
            <a:r>
              <a:rPr lang="en-US" dirty="0" err="1" smtClean="0"/>
              <a:t>Princíp</a:t>
            </a:r>
            <a:r>
              <a:rPr lang="en-US" dirty="0" smtClean="0"/>
              <a:t> </a:t>
            </a:r>
            <a:r>
              <a:rPr lang="en-US" dirty="0" err="1" smtClean="0"/>
              <a:t>výroby</a:t>
            </a:r>
            <a:r>
              <a:rPr lang="en-US" dirty="0" smtClean="0"/>
              <a:t> </a:t>
            </a:r>
            <a:r>
              <a:rPr lang="en-US" dirty="0" err="1" smtClean="0"/>
              <a:t>repného</a:t>
            </a:r>
            <a:r>
              <a:rPr lang="en-US" dirty="0" smtClean="0"/>
              <a:t> </a:t>
            </a:r>
            <a:r>
              <a:rPr lang="en-US" dirty="0" err="1" smtClean="0"/>
              <a:t>cukru</a:t>
            </a:r>
            <a:r>
              <a:rPr lang="en-US" dirty="0" smtClean="0"/>
              <a:t> v </a:t>
            </a:r>
            <a:r>
              <a:rPr lang="en-US" dirty="0" err="1" smtClean="0"/>
              <a:t>potravinárskom</a:t>
            </a:r>
            <a:r>
              <a:rPr lang="en-US" dirty="0" smtClean="0"/>
              <a:t> </a:t>
            </a:r>
            <a:r>
              <a:rPr lang="en-US" dirty="0" err="1" smtClean="0"/>
              <a:t>priemysle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žiaci</a:t>
            </a:r>
            <a:r>
              <a:rPr lang="en-US" dirty="0" smtClean="0"/>
              <a:t> </a:t>
            </a:r>
            <a:r>
              <a:rPr lang="en-US" dirty="0" err="1" smtClean="0"/>
              <a:t>osvojili</a:t>
            </a:r>
            <a:r>
              <a:rPr lang="en-US" dirty="0" smtClean="0"/>
              <a:t> </a:t>
            </a:r>
            <a:r>
              <a:rPr lang="en-US" dirty="0" err="1" smtClean="0"/>
              <a:t>pokusom</a:t>
            </a:r>
            <a:r>
              <a:rPr lang="en-US" dirty="0" smtClean="0"/>
              <a:t> </a:t>
            </a:r>
            <a:r>
              <a:rPr lang="en-US" dirty="0" err="1" smtClean="0"/>
              <a:t>kryštalizácie</a:t>
            </a:r>
            <a:r>
              <a:rPr lang="en-US" dirty="0" smtClean="0"/>
              <a:t> </a:t>
            </a:r>
            <a:r>
              <a:rPr lang="en-US" dirty="0" err="1" smtClean="0"/>
              <a:t>cukrov</a:t>
            </a:r>
            <a:r>
              <a:rPr lang="en-US" dirty="0" smtClean="0"/>
              <a:t> </a:t>
            </a:r>
            <a:r>
              <a:rPr lang="en-US" dirty="0" err="1" smtClean="0"/>
              <a:t>vo</a:t>
            </a:r>
            <a:r>
              <a:rPr lang="en-US" dirty="0" smtClean="0"/>
              <a:t> </a:t>
            </a:r>
            <a:r>
              <a:rPr lang="en-US" dirty="0" err="1" smtClean="0"/>
              <a:t>vajcovej</a:t>
            </a:r>
            <a:r>
              <a:rPr lang="en-US" dirty="0" smtClean="0"/>
              <a:t> </a:t>
            </a:r>
            <a:r>
              <a:rPr lang="en-US" dirty="0" err="1" smtClean="0"/>
              <a:t>škrupine</a:t>
            </a:r>
            <a:r>
              <a:rPr lang="en-US" dirty="0" smtClean="0"/>
              <a:t>. Po </a:t>
            </a:r>
            <a:r>
              <a:rPr lang="en-US" dirty="0" err="1" smtClean="0"/>
              <a:t>vyparení</a:t>
            </a:r>
            <a:r>
              <a:rPr lang="en-US" dirty="0" smtClean="0"/>
              <a:t> </a:t>
            </a:r>
            <a:r>
              <a:rPr lang="en-US" dirty="0" err="1" smtClean="0"/>
              <a:t>vody</a:t>
            </a:r>
            <a:r>
              <a:rPr lang="en-US" dirty="0" smtClean="0"/>
              <a:t> v </a:t>
            </a:r>
            <a:r>
              <a:rPr lang="en-US" dirty="0" err="1" smtClean="0"/>
              <a:t>škrupine</a:t>
            </a:r>
            <a:r>
              <a:rPr lang="en-US" dirty="0" smtClean="0"/>
              <a:t> </a:t>
            </a:r>
            <a:r>
              <a:rPr lang="en-US" dirty="0" err="1" smtClean="0"/>
              <a:t>zostali</a:t>
            </a:r>
            <a:r>
              <a:rPr lang="en-US" dirty="0" smtClean="0"/>
              <a:t> </a:t>
            </a:r>
            <a:r>
              <a:rPr lang="en-US" dirty="0" err="1" smtClean="0"/>
              <a:t>farebné</a:t>
            </a:r>
            <a:r>
              <a:rPr lang="en-US" dirty="0" smtClean="0"/>
              <a:t> </a:t>
            </a:r>
            <a:r>
              <a:rPr lang="en-US" dirty="0" err="1" smtClean="0"/>
              <a:t>kryštály</a:t>
            </a:r>
            <a:r>
              <a:rPr lang="en-US" dirty="0" smtClean="0"/>
              <a:t> </a:t>
            </a:r>
            <a:r>
              <a:rPr lang="en-US" dirty="0" err="1" smtClean="0"/>
              <a:t>cukru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7" name="Picture 6" descr="Logo školy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36581" y="0"/>
            <a:ext cx="631287" cy="6312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52533" y="188897"/>
            <a:ext cx="2422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ZŠ </a:t>
            </a:r>
            <a:r>
              <a:rPr lang="en-US" sz="1200" b="1" dirty="0" err="1" smtClean="0">
                <a:solidFill>
                  <a:schemeClr val="bg1"/>
                </a:solidFill>
              </a:rPr>
              <a:t>Rozmarínová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</a:rPr>
              <a:t>ul</a:t>
            </a:r>
            <a:r>
              <a:rPr lang="en-US" sz="1200" b="1" dirty="0" smtClean="0">
                <a:solidFill>
                  <a:schemeClr val="bg1"/>
                </a:solidFill>
              </a:rPr>
              <a:t>. 1 </a:t>
            </a:r>
            <a:r>
              <a:rPr lang="en-US" sz="1200" b="1" dirty="0" err="1" smtClean="0">
                <a:solidFill>
                  <a:schemeClr val="bg1"/>
                </a:solidFill>
              </a:rPr>
              <a:t>Komárno</a:t>
            </a:r>
            <a:endParaRPr lang="en-US" sz="1200" b="1" dirty="0">
              <a:solidFill>
                <a:schemeClr val="bg1"/>
              </a:solidFill>
            </a:endParaRPr>
          </a:p>
        </p:txBody>
      </p:sp>
      <p:pic>
        <p:nvPicPr>
          <p:cNvPr id="9" name="Content Placeholder 8" descr="1.jpg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5271" r="-15271"/>
          <a:stretch>
            <a:fillRect/>
          </a:stretch>
        </p:blipFill>
        <p:spPr>
          <a:xfrm>
            <a:off x="4233759" y="2040478"/>
            <a:ext cx="3831249" cy="3913201"/>
          </a:xfrm>
        </p:spPr>
      </p:pic>
    </p:spTree>
    <p:extLst>
      <p:ext uri="{BB962C8B-B14F-4D97-AF65-F5344CB8AC3E}">
        <p14:creationId xmlns:p14="http://schemas.microsoft.com/office/powerpoint/2010/main" xmlns="" val="335654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465896"/>
            <a:ext cx="7024744" cy="1490134"/>
          </a:xfrm>
        </p:spPr>
        <p:txBody>
          <a:bodyPr>
            <a:normAutofit/>
          </a:bodyPr>
          <a:lstStyle/>
          <a:p>
            <a:r>
              <a:rPr lang="en-US" dirty="0" err="1"/>
              <a:t>Beseda</a:t>
            </a:r>
            <a:r>
              <a:rPr lang="en-US" dirty="0"/>
              <a:t> so </a:t>
            </a:r>
            <a:r>
              <a:rPr lang="en-US" dirty="0" err="1"/>
              <a:t>včelárom</a:t>
            </a:r>
            <a:r>
              <a:rPr lang="en-US" dirty="0"/>
              <a:t> (5.B)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V </a:t>
            </a:r>
            <a:r>
              <a:rPr lang="en-US" dirty="0" err="1" smtClean="0"/>
              <a:t>triede</a:t>
            </a:r>
            <a:r>
              <a:rPr lang="en-US" dirty="0" smtClean="0"/>
              <a:t> </a:t>
            </a:r>
            <a:r>
              <a:rPr lang="en-US" dirty="0" err="1" smtClean="0"/>
              <a:t>žiakov</a:t>
            </a:r>
            <a:r>
              <a:rPr lang="en-US" dirty="0" smtClean="0"/>
              <a:t> </a:t>
            </a:r>
            <a:r>
              <a:rPr lang="en-US" dirty="0" err="1" smtClean="0"/>
              <a:t>navštívil</a:t>
            </a:r>
            <a:r>
              <a:rPr lang="en-US" dirty="0" smtClean="0"/>
              <a:t> </a:t>
            </a:r>
            <a:r>
              <a:rPr lang="en-US" dirty="0" err="1" smtClean="0"/>
              <a:t>včelár</a:t>
            </a:r>
            <a:r>
              <a:rPr lang="en-US" dirty="0" smtClean="0"/>
              <a:t>, </a:t>
            </a:r>
            <a:r>
              <a:rPr lang="en-US" dirty="0" err="1" smtClean="0"/>
              <a:t>ktorý</a:t>
            </a:r>
            <a:r>
              <a:rPr lang="en-US" dirty="0" smtClean="0"/>
              <a:t> </a:t>
            </a:r>
            <a:r>
              <a:rPr lang="en-US" dirty="0" err="1" smtClean="0"/>
              <a:t>žiakom</a:t>
            </a:r>
            <a:r>
              <a:rPr lang="en-US" dirty="0" smtClean="0"/>
              <a:t> </a:t>
            </a:r>
            <a:r>
              <a:rPr lang="en-US" dirty="0" err="1" smtClean="0"/>
              <a:t>ukázal</a:t>
            </a:r>
            <a:r>
              <a:rPr lang="en-US" dirty="0" smtClean="0"/>
              <a:t> </a:t>
            </a:r>
            <a:r>
              <a:rPr lang="en-US" dirty="0" err="1" smtClean="0"/>
              <a:t>úľ</a:t>
            </a:r>
            <a:r>
              <a:rPr lang="en-US" dirty="0" smtClean="0"/>
              <a:t>, </a:t>
            </a:r>
            <a:r>
              <a:rPr lang="en-US" dirty="0" err="1" smtClean="0"/>
              <a:t>porozprával</a:t>
            </a:r>
            <a:r>
              <a:rPr lang="en-US" dirty="0" smtClean="0"/>
              <a:t> </a:t>
            </a:r>
            <a:r>
              <a:rPr lang="en-US" dirty="0" err="1" smtClean="0"/>
              <a:t>veľa</a:t>
            </a:r>
            <a:r>
              <a:rPr lang="en-US" dirty="0" smtClean="0"/>
              <a:t> </a:t>
            </a:r>
            <a:r>
              <a:rPr lang="en-US" dirty="0" err="1" smtClean="0"/>
              <a:t>zaujímavostí</a:t>
            </a:r>
            <a:r>
              <a:rPr lang="en-US" dirty="0" smtClean="0"/>
              <a:t> </a:t>
            </a:r>
            <a:r>
              <a:rPr lang="en-US" dirty="0" err="1" smtClean="0"/>
              <a:t>zo</a:t>
            </a:r>
            <a:r>
              <a:rPr lang="en-US" dirty="0" smtClean="0"/>
              <a:t> </a:t>
            </a:r>
            <a:r>
              <a:rPr lang="en-US" dirty="0" err="1" smtClean="0"/>
              <a:t>života</a:t>
            </a:r>
            <a:r>
              <a:rPr lang="en-US" dirty="0" smtClean="0"/>
              <a:t> </a:t>
            </a:r>
            <a:r>
              <a:rPr lang="en-US" dirty="0" err="1" smtClean="0"/>
              <a:t>včiel</a:t>
            </a:r>
            <a:r>
              <a:rPr lang="en-US" dirty="0" smtClean="0"/>
              <a:t>, </a:t>
            </a:r>
            <a:r>
              <a:rPr lang="en-US" dirty="0" err="1" smtClean="0"/>
              <a:t>hovoril</a:t>
            </a:r>
            <a:r>
              <a:rPr lang="en-US" dirty="0" smtClean="0"/>
              <a:t> o tom, </a:t>
            </a:r>
            <a:r>
              <a:rPr lang="en-US" dirty="0" err="1" smtClean="0"/>
              <a:t>ako</a:t>
            </a:r>
            <a:r>
              <a:rPr lang="en-US" dirty="0" smtClean="0"/>
              <a:t> </a:t>
            </a:r>
            <a:r>
              <a:rPr lang="en-US" dirty="0" err="1" smtClean="0"/>
              <a:t>vzniká</a:t>
            </a:r>
            <a:r>
              <a:rPr lang="en-US" dirty="0" smtClean="0"/>
              <a:t> med a </a:t>
            </a:r>
            <a:r>
              <a:rPr lang="en-US" dirty="0" err="1" smtClean="0"/>
              <a:t>pripravil</a:t>
            </a:r>
            <a:r>
              <a:rPr lang="en-US" dirty="0" smtClean="0"/>
              <a:t> </a:t>
            </a:r>
            <a:r>
              <a:rPr lang="en-US" dirty="0" err="1" smtClean="0"/>
              <a:t>aj</a:t>
            </a:r>
            <a:r>
              <a:rPr lang="en-US" dirty="0" smtClean="0"/>
              <a:t> </a:t>
            </a:r>
            <a:r>
              <a:rPr lang="en-US" dirty="0" err="1" smtClean="0"/>
              <a:t>ochutnávku</a:t>
            </a:r>
            <a:r>
              <a:rPr lang="en-US" dirty="0" smtClean="0"/>
              <a:t> </a:t>
            </a:r>
            <a:r>
              <a:rPr lang="en-US" dirty="0" err="1" smtClean="0"/>
              <a:t>medu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Počet</a:t>
            </a:r>
            <a:r>
              <a:rPr lang="en-US" dirty="0" smtClean="0"/>
              <a:t> </a:t>
            </a:r>
            <a:r>
              <a:rPr lang="en-US" dirty="0" err="1" smtClean="0"/>
              <a:t>žiakov</a:t>
            </a:r>
            <a:r>
              <a:rPr lang="en-US" dirty="0" smtClean="0"/>
              <a:t>: 26</a:t>
            </a:r>
            <a:endParaRPr lang="en-US" dirty="0"/>
          </a:p>
        </p:txBody>
      </p:sp>
      <p:pic>
        <p:nvPicPr>
          <p:cNvPr id="7" name="Picture 6" descr="Logo školy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36581" y="0"/>
            <a:ext cx="631287" cy="6312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52533" y="188897"/>
            <a:ext cx="2422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ZŠ </a:t>
            </a:r>
            <a:r>
              <a:rPr lang="en-US" sz="1200" b="1" dirty="0" err="1" smtClean="0">
                <a:solidFill>
                  <a:schemeClr val="bg1"/>
                </a:solidFill>
              </a:rPr>
              <a:t>Rozmarínová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</a:rPr>
              <a:t>ul</a:t>
            </a:r>
            <a:r>
              <a:rPr lang="en-US" sz="1200" b="1" dirty="0" smtClean="0">
                <a:solidFill>
                  <a:schemeClr val="bg1"/>
                </a:solidFill>
              </a:rPr>
              <a:t>. 1 </a:t>
            </a:r>
            <a:r>
              <a:rPr lang="en-US" sz="1200" b="1" dirty="0" err="1" smtClean="0">
                <a:solidFill>
                  <a:schemeClr val="bg1"/>
                </a:solidFill>
              </a:rPr>
              <a:t>Komárno</a:t>
            </a:r>
            <a:endParaRPr lang="en-US" sz="1200" b="1" dirty="0">
              <a:solidFill>
                <a:schemeClr val="bg1"/>
              </a:solidFill>
            </a:endParaRPr>
          </a:p>
        </p:txBody>
      </p:sp>
      <p:pic>
        <p:nvPicPr>
          <p:cNvPr id="5" name="Content Placeholder 4" descr="40.jpg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5271" r="-15271"/>
          <a:stretch>
            <a:fillRect/>
          </a:stretch>
        </p:blipFill>
        <p:spPr>
          <a:xfrm>
            <a:off x="4274997" y="2092576"/>
            <a:ext cx="2185742" cy="2232496"/>
          </a:xfrm>
        </p:spPr>
      </p:pic>
      <p:pic>
        <p:nvPicPr>
          <p:cNvPr id="6" name="Picture 5" descr="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60739" y="2011640"/>
            <a:ext cx="1735074" cy="2313432"/>
          </a:xfrm>
          <a:prstGeom prst="rect">
            <a:avLst/>
          </a:prstGeom>
        </p:spPr>
      </p:pic>
      <p:pic>
        <p:nvPicPr>
          <p:cNvPr id="10" name="Picture 9" descr="1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1311" y="4012195"/>
            <a:ext cx="3018855" cy="226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29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753522"/>
            <a:ext cx="7024744" cy="1444603"/>
          </a:xfrm>
        </p:spPr>
        <p:txBody>
          <a:bodyPr>
            <a:normAutofit/>
          </a:bodyPr>
          <a:lstStyle/>
          <a:p>
            <a:r>
              <a:rPr lang="en-US" dirty="0" err="1" smtClean="0"/>
              <a:t>Hovoríme</a:t>
            </a:r>
            <a:r>
              <a:rPr lang="en-US" dirty="0" smtClean="0"/>
              <a:t> o </a:t>
            </a:r>
            <a:r>
              <a:rPr lang="en-US" dirty="0" err="1" smtClean="0"/>
              <a:t>mede</a:t>
            </a:r>
            <a:r>
              <a:rPr lang="en-US" dirty="0" smtClean="0"/>
              <a:t> 3.B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93959" y="1669271"/>
            <a:ext cx="3419856" cy="4137167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Žiaci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v </a:t>
            </a:r>
            <a:r>
              <a:rPr lang="en-US" dirty="0" err="1" smtClean="0"/>
              <a:t>jednotlivých</a:t>
            </a:r>
            <a:r>
              <a:rPr lang="en-US" dirty="0" smtClean="0"/>
              <a:t> </a:t>
            </a:r>
            <a:r>
              <a:rPr lang="en-US" dirty="0" err="1" smtClean="0"/>
              <a:t>aktivitách</a:t>
            </a:r>
            <a:r>
              <a:rPr lang="en-US" dirty="0" smtClean="0"/>
              <a:t> </a:t>
            </a:r>
            <a:r>
              <a:rPr lang="en-US" dirty="0" err="1" smtClean="0"/>
              <a:t>dozvedeli</a:t>
            </a:r>
            <a:r>
              <a:rPr lang="en-US" dirty="0" smtClean="0"/>
              <a:t> o tom, </a:t>
            </a:r>
            <a:r>
              <a:rPr lang="en-US" dirty="0" err="1" smtClean="0"/>
              <a:t>ako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med </a:t>
            </a:r>
            <a:r>
              <a:rPr lang="en-US" dirty="0" err="1" smtClean="0"/>
              <a:t>dostane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ich</a:t>
            </a:r>
            <a:r>
              <a:rPr lang="en-US" dirty="0" smtClean="0"/>
              <a:t> </a:t>
            </a:r>
            <a:r>
              <a:rPr lang="en-US" dirty="0" err="1" smtClean="0"/>
              <a:t>stôl</a:t>
            </a:r>
            <a:r>
              <a:rPr lang="en-US" dirty="0" smtClean="0"/>
              <a:t>, </a:t>
            </a:r>
            <a:r>
              <a:rPr lang="en-US" dirty="0" err="1" smtClean="0"/>
              <a:t>aké</a:t>
            </a:r>
            <a:r>
              <a:rPr lang="en-US" dirty="0" smtClean="0"/>
              <a:t> </a:t>
            </a:r>
            <a:r>
              <a:rPr lang="en-US" dirty="0" err="1" smtClean="0"/>
              <a:t>druhy</a:t>
            </a:r>
            <a:r>
              <a:rPr lang="en-US" dirty="0" smtClean="0"/>
              <a:t> </a:t>
            </a:r>
            <a:r>
              <a:rPr lang="en-US" dirty="0" err="1" smtClean="0"/>
              <a:t>medu</a:t>
            </a:r>
            <a:r>
              <a:rPr lang="en-US" dirty="0" smtClean="0"/>
              <a:t> </a:t>
            </a:r>
            <a:r>
              <a:rPr lang="en-US" dirty="0" err="1" smtClean="0"/>
              <a:t>poznáme</a:t>
            </a:r>
            <a:r>
              <a:rPr lang="en-US" dirty="0" smtClean="0"/>
              <a:t>, </a:t>
            </a:r>
            <a:r>
              <a:rPr lang="en-US" dirty="0" err="1" smtClean="0"/>
              <a:t>uvarili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bylinkový</a:t>
            </a:r>
            <a:r>
              <a:rPr lang="en-US" dirty="0" smtClean="0"/>
              <a:t> </a:t>
            </a:r>
            <a:r>
              <a:rPr lang="en-US" dirty="0" err="1" smtClean="0"/>
              <a:t>čaj</a:t>
            </a:r>
            <a:r>
              <a:rPr lang="en-US" dirty="0" smtClean="0"/>
              <a:t> s </a:t>
            </a:r>
            <a:r>
              <a:rPr lang="en-US" dirty="0" err="1" smtClean="0"/>
              <a:t>medom</a:t>
            </a:r>
            <a:r>
              <a:rPr lang="en-US" dirty="0" smtClean="0"/>
              <a:t>, </a:t>
            </a:r>
            <a:r>
              <a:rPr lang="en-US" dirty="0" err="1" smtClean="0"/>
              <a:t>pripravili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projekty</a:t>
            </a:r>
            <a:r>
              <a:rPr lang="en-US" dirty="0" smtClean="0"/>
              <a:t>, </a:t>
            </a:r>
            <a:r>
              <a:rPr lang="en-US" dirty="0" err="1" smtClean="0"/>
              <a:t>ktoré</a:t>
            </a:r>
            <a:r>
              <a:rPr lang="en-US" dirty="0" smtClean="0"/>
              <a:t> </a:t>
            </a:r>
            <a:r>
              <a:rPr lang="en-US" dirty="0" err="1" smtClean="0"/>
              <a:t>prezentovali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Počet</a:t>
            </a:r>
            <a:r>
              <a:rPr lang="en-US" dirty="0" smtClean="0"/>
              <a:t> </a:t>
            </a:r>
            <a:r>
              <a:rPr lang="en-US" dirty="0" err="1" smtClean="0"/>
              <a:t>žiakov</a:t>
            </a:r>
            <a:r>
              <a:rPr lang="en-US" dirty="0" smtClean="0"/>
              <a:t>: 20</a:t>
            </a:r>
            <a:endParaRPr lang="en-US" dirty="0"/>
          </a:p>
        </p:txBody>
      </p:sp>
      <p:pic>
        <p:nvPicPr>
          <p:cNvPr id="7" name="Picture 6" descr="Logo školy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36581" y="0"/>
            <a:ext cx="631287" cy="6312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52533" y="188897"/>
            <a:ext cx="2422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ZŠ </a:t>
            </a:r>
            <a:r>
              <a:rPr lang="en-US" sz="1200" b="1" dirty="0" err="1" smtClean="0">
                <a:solidFill>
                  <a:schemeClr val="bg1"/>
                </a:solidFill>
              </a:rPr>
              <a:t>Rozmarínová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</a:rPr>
              <a:t>ul</a:t>
            </a:r>
            <a:r>
              <a:rPr lang="en-US" sz="1200" b="1" dirty="0" smtClean="0">
                <a:solidFill>
                  <a:schemeClr val="bg1"/>
                </a:solidFill>
              </a:rPr>
              <a:t>. 1 </a:t>
            </a:r>
            <a:r>
              <a:rPr lang="en-US" sz="1200" b="1" dirty="0" err="1" smtClean="0">
                <a:solidFill>
                  <a:schemeClr val="bg1"/>
                </a:solidFill>
              </a:rPr>
              <a:t>Komárno</a:t>
            </a:r>
            <a:endParaRPr lang="en-US" sz="1200" b="1" dirty="0">
              <a:solidFill>
                <a:schemeClr val="bg1"/>
              </a:solidFill>
            </a:endParaRPr>
          </a:p>
        </p:txBody>
      </p:sp>
      <p:pic>
        <p:nvPicPr>
          <p:cNvPr id="5" name="Content Placeholder 4" descr="Fotografia-0125.jpg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8214" b="-18214"/>
          <a:stretch>
            <a:fillRect/>
          </a:stretch>
        </p:blipFill>
        <p:spPr>
          <a:xfrm>
            <a:off x="5048438" y="1301183"/>
            <a:ext cx="2221779" cy="2269304"/>
          </a:xfrm>
        </p:spPr>
      </p:pic>
      <p:pic>
        <p:nvPicPr>
          <p:cNvPr id="6" name="Picture 5" descr="Fotografia-0129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61442" y="2939185"/>
            <a:ext cx="2313681" cy="1735261"/>
          </a:xfrm>
          <a:prstGeom prst="rect">
            <a:avLst/>
          </a:prstGeom>
        </p:spPr>
      </p:pic>
      <p:pic>
        <p:nvPicPr>
          <p:cNvPr id="11" name="Picture 10" descr="Fotografia-0128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14905" y="4469837"/>
            <a:ext cx="2705925" cy="2029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640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nám</a:t>
            </a:r>
            <a:r>
              <a:rPr lang="en-US" dirty="0"/>
              <a:t> med </a:t>
            </a:r>
            <a:r>
              <a:rPr lang="en-US" dirty="0" err="1"/>
              <a:t>prospieva</a:t>
            </a:r>
            <a:r>
              <a:rPr lang="en-US" dirty="0"/>
              <a:t>? (8.A)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42416" y="2220335"/>
            <a:ext cx="3419856" cy="3884062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 smtClean="0"/>
              <a:t>Žiaci</a:t>
            </a:r>
            <a:r>
              <a:rPr lang="en-US" dirty="0" smtClean="0"/>
              <a:t> do </a:t>
            </a:r>
            <a:r>
              <a:rPr lang="en-US" dirty="0" err="1" smtClean="0"/>
              <a:t>textu</a:t>
            </a:r>
            <a:r>
              <a:rPr lang="en-US" dirty="0" smtClean="0"/>
              <a:t> o </a:t>
            </a:r>
            <a:r>
              <a:rPr lang="en-US" dirty="0" err="1" smtClean="0"/>
              <a:t>mede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tabuli</a:t>
            </a:r>
            <a:r>
              <a:rPr lang="en-US" dirty="0" smtClean="0"/>
              <a:t> </a:t>
            </a:r>
            <a:r>
              <a:rPr lang="en-US" dirty="0" err="1" smtClean="0"/>
              <a:t>doplňovali</a:t>
            </a:r>
            <a:r>
              <a:rPr lang="en-US" dirty="0" smtClean="0"/>
              <a:t> </a:t>
            </a:r>
            <a:r>
              <a:rPr lang="en-US" dirty="0" err="1" smtClean="0"/>
              <a:t>čiarky</a:t>
            </a:r>
            <a:r>
              <a:rPr lang="en-US" dirty="0" smtClean="0"/>
              <a:t> a </a:t>
            </a:r>
            <a:r>
              <a:rPr lang="en-US" dirty="0" err="1" smtClean="0"/>
              <a:t>hlásky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Následne</a:t>
            </a:r>
            <a:r>
              <a:rPr lang="en-US" dirty="0" smtClean="0"/>
              <a:t> </a:t>
            </a:r>
            <a:r>
              <a:rPr lang="en-US" dirty="0" err="1" smtClean="0"/>
              <a:t>odpovedali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otázky</a:t>
            </a:r>
            <a:r>
              <a:rPr lang="en-US" dirty="0" smtClean="0"/>
              <a:t> z </a:t>
            </a:r>
            <a:r>
              <a:rPr lang="en-US" dirty="0" err="1" smtClean="0"/>
              <a:t>textu</a:t>
            </a:r>
            <a:r>
              <a:rPr lang="en-US" dirty="0" smtClean="0"/>
              <a:t> a </a:t>
            </a:r>
            <a:r>
              <a:rPr lang="en-US" dirty="0" err="1" smtClean="0"/>
              <a:t>potom</a:t>
            </a:r>
            <a:r>
              <a:rPr lang="en-US" dirty="0" smtClean="0"/>
              <a:t> v </a:t>
            </a:r>
            <a:r>
              <a:rPr lang="en-US" dirty="0" err="1" smtClean="0"/>
              <a:t>skupinách</a:t>
            </a:r>
            <a:r>
              <a:rPr lang="en-US" dirty="0" smtClean="0"/>
              <a:t> </a:t>
            </a:r>
            <a:r>
              <a:rPr lang="en-US" dirty="0" err="1" smtClean="0"/>
              <a:t>pracovali</a:t>
            </a:r>
            <a:r>
              <a:rPr lang="en-US" dirty="0" smtClean="0"/>
              <a:t> s </a:t>
            </a:r>
            <a:r>
              <a:rPr lang="en-US" dirty="0" err="1" smtClean="0"/>
              <a:t>textom</a:t>
            </a:r>
            <a:r>
              <a:rPr lang="en-US" dirty="0" smtClean="0"/>
              <a:t>.</a:t>
            </a:r>
          </a:p>
          <a:p>
            <a:r>
              <a:rPr lang="en-US" dirty="0" smtClean="0"/>
              <a:t>V </a:t>
            </a:r>
            <a:r>
              <a:rPr lang="en-US" dirty="0" err="1" smtClean="0"/>
              <a:t>závere</a:t>
            </a:r>
            <a:r>
              <a:rPr lang="en-US" dirty="0" smtClean="0"/>
              <a:t> </a:t>
            </a:r>
            <a:r>
              <a:rPr lang="en-US" dirty="0" err="1" smtClean="0"/>
              <a:t>nasledovala</a:t>
            </a:r>
            <a:r>
              <a:rPr lang="en-US" dirty="0" smtClean="0"/>
              <a:t> </a:t>
            </a:r>
            <a:r>
              <a:rPr lang="en-US" dirty="0" err="1" smtClean="0"/>
              <a:t>ochutnávka</a:t>
            </a:r>
            <a:r>
              <a:rPr lang="en-US" dirty="0" smtClean="0"/>
              <a:t> </a:t>
            </a:r>
            <a:r>
              <a:rPr lang="en-US" dirty="0" err="1" smtClean="0"/>
              <a:t>medu</a:t>
            </a:r>
            <a:r>
              <a:rPr lang="en-US" dirty="0" smtClean="0"/>
              <a:t> a </a:t>
            </a:r>
            <a:r>
              <a:rPr lang="en-US" dirty="0" err="1" smtClean="0"/>
              <a:t>prieskum</a:t>
            </a:r>
            <a:r>
              <a:rPr lang="en-US" dirty="0" smtClean="0"/>
              <a:t> </a:t>
            </a:r>
            <a:r>
              <a:rPr lang="en-US" dirty="0" err="1" smtClean="0"/>
              <a:t>spotreby</a:t>
            </a:r>
            <a:r>
              <a:rPr lang="en-US" dirty="0" smtClean="0"/>
              <a:t> </a:t>
            </a:r>
            <a:r>
              <a:rPr lang="en-US" dirty="0" err="1" smtClean="0"/>
              <a:t>medu</a:t>
            </a:r>
            <a:r>
              <a:rPr lang="en-US" dirty="0" smtClean="0"/>
              <a:t> v </a:t>
            </a:r>
            <a:r>
              <a:rPr lang="en-US" dirty="0" err="1" smtClean="0"/>
              <a:t>triede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Počet</a:t>
            </a:r>
            <a:r>
              <a:rPr lang="en-US" dirty="0" smtClean="0"/>
              <a:t> </a:t>
            </a:r>
            <a:r>
              <a:rPr lang="en-US" dirty="0" err="1" smtClean="0"/>
              <a:t>žiakov</a:t>
            </a:r>
            <a:r>
              <a:rPr lang="en-US" dirty="0" smtClean="0"/>
              <a:t>: 16</a:t>
            </a:r>
            <a:endParaRPr lang="en-US" dirty="0"/>
          </a:p>
        </p:txBody>
      </p:sp>
      <p:pic>
        <p:nvPicPr>
          <p:cNvPr id="6" name="Picture 5" descr="Logo školy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36581" y="0"/>
            <a:ext cx="631287" cy="6312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52533" y="188897"/>
            <a:ext cx="2422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ZŠ </a:t>
            </a:r>
            <a:r>
              <a:rPr lang="en-US" sz="1200" b="1" dirty="0" err="1" smtClean="0">
                <a:solidFill>
                  <a:schemeClr val="bg1"/>
                </a:solidFill>
              </a:rPr>
              <a:t>Rozmarínová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</a:rPr>
              <a:t>ul</a:t>
            </a:r>
            <a:r>
              <a:rPr lang="en-US" sz="1200" b="1" dirty="0" smtClean="0">
                <a:solidFill>
                  <a:schemeClr val="bg1"/>
                </a:solidFill>
              </a:rPr>
              <a:t>. 1 </a:t>
            </a:r>
            <a:r>
              <a:rPr lang="en-US" sz="1200" b="1" dirty="0" err="1" smtClean="0">
                <a:solidFill>
                  <a:schemeClr val="bg1"/>
                </a:solidFill>
              </a:rPr>
              <a:t>Komárno</a:t>
            </a:r>
            <a:endParaRPr lang="en-US" sz="1200" b="1" dirty="0">
              <a:solidFill>
                <a:schemeClr val="bg1"/>
              </a:solidFill>
            </a:endParaRPr>
          </a:p>
        </p:txBody>
      </p:sp>
      <p:pic>
        <p:nvPicPr>
          <p:cNvPr id="5" name="Content Placeholder 4" descr="804551_1076084022409786_810491043_n.jpg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35116" b="-35116"/>
          <a:stretch>
            <a:fillRect/>
          </a:stretch>
        </p:blipFill>
        <p:spPr>
          <a:xfrm>
            <a:off x="4645152" y="1301180"/>
            <a:ext cx="3419856" cy="3493008"/>
          </a:xfrm>
        </p:spPr>
      </p:pic>
      <p:pic>
        <p:nvPicPr>
          <p:cNvPr id="10" name="Picture 9" descr="12167151_1076084035743118_1962515932_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38192" y="4348308"/>
            <a:ext cx="2926816" cy="1756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749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631287"/>
            <a:ext cx="7024744" cy="1143000"/>
          </a:xfrm>
        </p:spPr>
        <p:txBody>
          <a:bodyPr>
            <a:normAutofit/>
          </a:bodyPr>
          <a:lstStyle/>
          <a:p>
            <a:r>
              <a:rPr lang="en-US" dirty="0"/>
              <a:t>Med = Honey (9.A)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42416" y="1950884"/>
            <a:ext cx="3419856" cy="3855556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Deviataci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rozširovali</a:t>
            </a:r>
            <a:r>
              <a:rPr lang="en-US" dirty="0" smtClean="0"/>
              <a:t> </a:t>
            </a:r>
            <a:r>
              <a:rPr lang="en-US" dirty="0" err="1" smtClean="0"/>
              <a:t>nielen</a:t>
            </a:r>
            <a:r>
              <a:rPr lang="en-US" dirty="0" smtClean="0"/>
              <a:t> </a:t>
            </a:r>
            <a:r>
              <a:rPr lang="en-US" dirty="0" err="1" smtClean="0"/>
              <a:t>slovnú</a:t>
            </a:r>
            <a:r>
              <a:rPr lang="en-US" dirty="0" smtClean="0"/>
              <a:t> </a:t>
            </a:r>
            <a:r>
              <a:rPr lang="en-US" dirty="0" err="1" smtClean="0"/>
              <a:t>zásobu</a:t>
            </a:r>
            <a:r>
              <a:rPr lang="en-US" dirty="0" smtClean="0"/>
              <a:t>, ale </a:t>
            </a:r>
            <a:r>
              <a:rPr lang="en-US" dirty="0" err="1" smtClean="0"/>
              <a:t>aj</a:t>
            </a:r>
            <a:r>
              <a:rPr lang="en-US" dirty="0" smtClean="0"/>
              <a:t> </a:t>
            </a:r>
            <a:r>
              <a:rPr lang="en-US" dirty="0" err="1" smtClean="0"/>
              <a:t>poznatky</a:t>
            </a:r>
            <a:r>
              <a:rPr lang="en-US" dirty="0" smtClean="0"/>
              <a:t> o </a:t>
            </a:r>
            <a:r>
              <a:rPr lang="en-US" dirty="0" err="1" smtClean="0"/>
              <a:t>mede</a:t>
            </a:r>
            <a:r>
              <a:rPr lang="en-US" dirty="0" smtClean="0"/>
              <a:t> v </a:t>
            </a:r>
            <a:r>
              <a:rPr lang="en-US" dirty="0" err="1" smtClean="0"/>
              <a:t>angličtine</a:t>
            </a:r>
            <a:r>
              <a:rPr lang="en-US" dirty="0" smtClean="0"/>
              <a:t> a to </a:t>
            </a:r>
            <a:r>
              <a:rPr lang="en-US" dirty="0" err="1" smtClean="0"/>
              <a:t>pomocou</a:t>
            </a:r>
            <a:r>
              <a:rPr lang="en-US" dirty="0" smtClean="0"/>
              <a:t> </a:t>
            </a:r>
            <a:r>
              <a:rPr lang="en-US" dirty="0" err="1" smtClean="0"/>
              <a:t>prezentácie</a:t>
            </a:r>
            <a:r>
              <a:rPr lang="en-US" dirty="0" smtClean="0"/>
              <a:t>, </a:t>
            </a:r>
            <a:r>
              <a:rPr lang="en-US" dirty="0" err="1" smtClean="0"/>
              <a:t>prostredníctvom</a:t>
            </a:r>
            <a:r>
              <a:rPr lang="en-US" dirty="0" smtClean="0"/>
              <a:t> </a:t>
            </a:r>
            <a:r>
              <a:rPr lang="en-US" dirty="0" err="1" smtClean="0"/>
              <a:t>metódy</a:t>
            </a:r>
            <a:r>
              <a:rPr lang="en-US" dirty="0" smtClean="0"/>
              <a:t> CLIL a </a:t>
            </a:r>
            <a:r>
              <a:rPr lang="en-US" dirty="0" err="1" smtClean="0"/>
              <a:t>hraním</a:t>
            </a:r>
            <a:r>
              <a:rPr lang="en-US" dirty="0" smtClean="0"/>
              <a:t> </a:t>
            </a:r>
            <a:r>
              <a:rPr lang="en-US" dirty="0" err="1" smtClean="0"/>
              <a:t>rolí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Počet</a:t>
            </a:r>
            <a:r>
              <a:rPr lang="en-US" dirty="0" smtClean="0"/>
              <a:t> </a:t>
            </a:r>
            <a:r>
              <a:rPr lang="en-US" dirty="0" err="1" smtClean="0"/>
              <a:t>žiakov</a:t>
            </a:r>
            <a:r>
              <a:rPr lang="en-US" dirty="0" smtClean="0"/>
              <a:t>: 22</a:t>
            </a:r>
            <a:endParaRPr lang="en-US" dirty="0"/>
          </a:p>
        </p:txBody>
      </p:sp>
      <p:pic>
        <p:nvPicPr>
          <p:cNvPr id="7" name="Picture 6" descr="Logo školy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36581" y="0"/>
            <a:ext cx="631287" cy="6312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52533" y="188897"/>
            <a:ext cx="2422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ZŠ </a:t>
            </a:r>
            <a:r>
              <a:rPr lang="en-US" sz="1200" b="1" dirty="0" err="1" smtClean="0">
                <a:solidFill>
                  <a:schemeClr val="bg1"/>
                </a:solidFill>
              </a:rPr>
              <a:t>Rozmarínová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</a:rPr>
              <a:t>ul</a:t>
            </a:r>
            <a:r>
              <a:rPr lang="en-US" sz="1200" b="1" dirty="0" smtClean="0">
                <a:solidFill>
                  <a:schemeClr val="bg1"/>
                </a:solidFill>
              </a:rPr>
              <a:t>. 1 </a:t>
            </a:r>
            <a:r>
              <a:rPr lang="en-US" sz="1200" b="1" dirty="0" err="1" smtClean="0">
                <a:solidFill>
                  <a:schemeClr val="bg1"/>
                </a:solidFill>
              </a:rPr>
              <a:t>Komárno</a:t>
            </a:r>
            <a:endParaRPr lang="en-US" sz="1200" b="1" dirty="0">
              <a:solidFill>
                <a:schemeClr val="bg1"/>
              </a:solidFill>
            </a:endParaRPr>
          </a:p>
        </p:txBody>
      </p:sp>
      <p:pic>
        <p:nvPicPr>
          <p:cNvPr id="5" name="Content Placeholder 4" descr="4.jpg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40790" b="-40790"/>
          <a:stretch>
            <a:fillRect/>
          </a:stretch>
        </p:blipFill>
        <p:spPr>
          <a:xfrm>
            <a:off x="4602070" y="822657"/>
            <a:ext cx="4031118" cy="4117345"/>
          </a:xfrm>
        </p:spPr>
      </p:pic>
      <p:pic>
        <p:nvPicPr>
          <p:cNvPr id="6" name="Picture 5" descr="2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02070" y="4126911"/>
            <a:ext cx="4082276" cy="229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6984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673878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O </a:t>
            </a:r>
            <a:r>
              <a:rPr lang="en-US" dirty="0" err="1"/>
              <a:t>cukroch</a:t>
            </a:r>
            <a:r>
              <a:rPr lang="en-US" dirty="0"/>
              <a:t> a </a:t>
            </a:r>
            <a:r>
              <a:rPr lang="en-US" dirty="0" err="1"/>
              <a:t>mede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/>
              <a:t>3. </a:t>
            </a:r>
            <a:r>
              <a:rPr lang="en-US" dirty="0" err="1"/>
              <a:t>oddelenie</a:t>
            </a:r>
            <a:r>
              <a:rPr lang="en-US" dirty="0"/>
              <a:t> ŠKD)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42416" y="2079715"/>
            <a:ext cx="3419856" cy="4104217"/>
          </a:xfrm>
        </p:spPr>
        <p:txBody>
          <a:bodyPr>
            <a:normAutofit fontScale="92500"/>
          </a:bodyPr>
          <a:lstStyle/>
          <a:p>
            <a:r>
              <a:rPr lang="en-US" dirty="0" err="1" smtClean="0"/>
              <a:t>Motivácia</a:t>
            </a:r>
            <a:r>
              <a:rPr lang="en-US" dirty="0" smtClean="0"/>
              <a:t>: </a:t>
            </a:r>
            <a:r>
              <a:rPr lang="en-US" dirty="0" err="1" smtClean="0"/>
              <a:t>rozprávka</a:t>
            </a:r>
            <a:r>
              <a:rPr lang="en-US" dirty="0" smtClean="0"/>
              <a:t> o </a:t>
            </a:r>
            <a:r>
              <a:rPr lang="en-US" dirty="0" err="1" smtClean="0"/>
              <a:t>Jankovi</a:t>
            </a:r>
            <a:r>
              <a:rPr lang="en-US" dirty="0" smtClean="0"/>
              <a:t>, </a:t>
            </a:r>
            <a:r>
              <a:rPr lang="en-US" dirty="0" err="1" smtClean="0"/>
              <a:t>ktorý</a:t>
            </a:r>
            <a:r>
              <a:rPr lang="en-US" dirty="0" smtClean="0"/>
              <a:t> </a:t>
            </a:r>
            <a:r>
              <a:rPr lang="en-US" dirty="0" err="1" smtClean="0"/>
              <a:t>jedol</a:t>
            </a:r>
            <a:r>
              <a:rPr lang="en-US" dirty="0" smtClean="0"/>
              <a:t> </a:t>
            </a:r>
            <a:r>
              <a:rPr lang="en-US" dirty="0" err="1" smtClean="0"/>
              <a:t>veľa</a:t>
            </a:r>
            <a:r>
              <a:rPr lang="en-US" dirty="0" smtClean="0"/>
              <a:t> </a:t>
            </a:r>
            <a:r>
              <a:rPr lang="en-US" dirty="0" err="1" smtClean="0"/>
              <a:t>sladkostí</a:t>
            </a:r>
            <a:r>
              <a:rPr lang="en-US" dirty="0"/>
              <a:t> </a:t>
            </a:r>
            <a:r>
              <a:rPr lang="en-US" dirty="0" smtClean="0"/>
              <a:t>a </a:t>
            </a:r>
            <a:r>
              <a:rPr lang="en-US" dirty="0" err="1" smtClean="0"/>
              <a:t>zostal</a:t>
            </a:r>
            <a:r>
              <a:rPr lang="en-US" dirty="0" smtClean="0"/>
              <a:t> </a:t>
            </a:r>
            <a:r>
              <a:rPr lang="en-US" dirty="0" err="1" smtClean="0"/>
              <a:t>chorý</a:t>
            </a:r>
            <a:r>
              <a:rPr lang="en-US" dirty="0" smtClean="0"/>
              <a:t>. </a:t>
            </a:r>
            <a:r>
              <a:rPr lang="en-US" dirty="0" err="1" smtClean="0"/>
              <a:t>Deti</a:t>
            </a:r>
            <a:r>
              <a:rPr lang="en-US" dirty="0" smtClean="0"/>
              <a:t> </a:t>
            </a:r>
            <a:r>
              <a:rPr lang="en-US" dirty="0" err="1" smtClean="0"/>
              <a:t>vyvodili</a:t>
            </a:r>
            <a:r>
              <a:rPr lang="en-US" dirty="0" smtClean="0"/>
              <a:t> </a:t>
            </a:r>
            <a:r>
              <a:rPr lang="en-US" dirty="0" err="1" smtClean="0"/>
              <a:t>ponaučenie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Rozhovor</a:t>
            </a:r>
            <a:r>
              <a:rPr lang="en-US" dirty="0" smtClean="0"/>
              <a:t> o </a:t>
            </a:r>
            <a:r>
              <a:rPr lang="en-US" dirty="0" err="1" smtClean="0"/>
              <a:t>typoch</a:t>
            </a:r>
            <a:r>
              <a:rPr lang="en-US" dirty="0" smtClean="0"/>
              <a:t> </a:t>
            </a:r>
            <a:r>
              <a:rPr lang="en-US" dirty="0" err="1" smtClean="0"/>
              <a:t>cukrov</a:t>
            </a:r>
            <a:r>
              <a:rPr lang="en-US" dirty="0" smtClean="0"/>
              <a:t> (</a:t>
            </a:r>
            <a:r>
              <a:rPr lang="en-US" dirty="0" err="1" smtClean="0"/>
              <a:t>jednoduché</a:t>
            </a:r>
            <a:r>
              <a:rPr lang="en-US" dirty="0" smtClean="0"/>
              <a:t>, </a:t>
            </a:r>
            <a:r>
              <a:rPr lang="en-US" dirty="0" err="1" smtClean="0"/>
              <a:t>zložené</a:t>
            </a:r>
            <a:r>
              <a:rPr lang="en-US" dirty="0" smtClean="0"/>
              <a:t>,…), v </a:t>
            </a:r>
            <a:r>
              <a:rPr lang="en-US" dirty="0" err="1" smtClean="0"/>
              <a:t>čom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nachádzajú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Rozhovor</a:t>
            </a:r>
            <a:r>
              <a:rPr lang="en-US" dirty="0" smtClean="0"/>
              <a:t> o </a:t>
            </a:r>
            <a:r>
              <a:rPr lang="en-US" dirty="0" err="1" smtClean="0"/>
              <a:t>mede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6" name="Picture 5" descr="Logo školy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36581" y="0"/>
            <a:ext cx="631287" cy="6312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52533" y="188897"/>
            <a:ext cx="2422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ZŠ </a:t>
            </a:r>
            <a:r>
              <a:rPr lang="en-US" sz="1200" b="1" dirty="0" err="1" smtClean="0">
                <a:solidFill>
                  <a:schemeClr val="bg1"/>
                </a:solidFill>
              </a:rPr>
              <a:t>Rozmarínová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</a:rPr>
              <a:t>ul</a:t>
            </a:r>
            <a:r>
              <a:rPr lang="en-US" sz="1200" b="1" dirty="0" smtClean="0">
                <a:solidFill>
                  <a:schemeClr val="bg1"/>
                </a:solidFill>
              </a:rPr>
              <a:t>. 1 </a:t>
            </a:r>
            <a:r>
              <a:rPr lang="en-US" sz="1200" b="1" dirty="0" err="1" smtClean="0">
                <a:solidFill>
                  <a:schemeClr val="bg1"/>
                </a:solidFill>
              </a:rPr>
              <a:t>Komárno</a:t>
            </a:r>
            <a:endParaRPr lang="en-US" sz="1200" b="1" dirty="0">
              <a:solidFill>
                <a:schemeClr val="bg1"/>
              </a:solidFill>
            </a:endParaRPr>
          </a:p>
        </p:txBody>
      </p:sp>
      <p:pic>
        <p:nvPicPr>
          <p:cNvPr id="5" name="Content Placeholder 4" descr="DSCF0297.JPG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8154" b="-1815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12471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208266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O </a:t>
            </a:r>
            <a:r>
              <a:rPr lang="en-US" dirty="0" err="1"/>
              <a:t>včelách</a:t>
            </a:r>
            <a:r>
              <a:rPr lang="en-US" dirty="0"/>
              <a:t> (3. </a:t>
            </a:r>
            <a:r>
              <a:rPr lang="en-US" dirty="0" err="1"/>
              <a:t>oddelenie</a:t>
            </a:r>
            <a:r>
              <a:rPr lang="en-US" dirty="0"/>
              <a:t> ŠKD)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52949" y="1346180"/>
            <a:ext cx="2953851" cy="4798568"/>
          </a:xfrm>
        </p:spPr>
        <p:txBody>
          <a:bodyPr>
            <a:noAutofit/>
          </a:bodyPr>
          <a:lstStyle/>
          <a:p>
            <a:r>
              <a:rPr lang="sk-SK" sz="2000" dirty="0" smtClean="0"/>
              <a:t>Deti sa prostredníctvom pohybovej hry dozvedeli, ako včely zbierajú nektár a opelujú kvety.</a:t>
            </a:r>
          </a:p>
          <a:p>
            <a:r>
              <a:rPr lang="sk-SK" sz="2000" dirty="0" smtClean="0"/>
              <a:t> Maľovanie včeličiek</a:t>
            </a:r>
          </a:p>
          <a:p>
            <a:r>
              <a:rPr lang="sk-SK" sz="2000" dirty="0" smtClean="0"/>
              <a:t>Ochutnávka </a:t>
            </a:r>
            <a:r>
              <a:rPr lang="en-US" sz="2000" dirty="0" smtClean="0"/>
              <a:t>–</a:t>
            </a:r>
            <a:r>
              <a:rPr lang="sk-SK" sz="2000" dirty="0" smtClean="0"/>
              <a:t> medový koláč a čaj s medom. Recept dostali deti domov.</a:t>
            </a:r>
          </a:p>
          <a:p>
            <a:r>
              <a:rPr lang="sk-SK" sz="2000" dirty="0" smtClean="0"/>
              <a:t>Počet žiakov: 22</a:t>
            </a:r>
          </a:p>
          <a:p>
            <a:endParaRPr lang="en-US" sz="2000" dirty="0"/>
          </a:p>
        </p:txBody>
      </p:sp>
      <p:pic>
        <p:nvPicPr>
          <p:cNvPr id="9" name="Picture 8" descr="Logo školy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36581" y="0"/>
            <a:ext cx="631287" cy="63128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52533" y="188897"/>
            <a:ext cx="2422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ZŠ </a:t>
            </a:r>
            <a:r>
              <a:rPr lang="en-US" sz="1200" b="1" dirty="0" err="1" smtClean="0">
                <a:solidFill>
                  <a:schemeClr val="bg1"/>
                </a:solidFill>
              </a:rPr>
              <a:t>Rozmarínová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</a:rPr>
              <a:t>ul</a:t>
            </a:r>
            <a:r>
              <a:rPr lang="en-US" sz="1200" b="1" dirty="0" smtClean="0">
                <a:solidFill>
                  <a:schemeClr val="bg1"/>
                </a:solidFill>
              </a:rPr>
              <a:t>. 1 </a:t>
            </a:r>
            <a:r>
              <a:rPr lang="en-US" sz="1200" b="1" dirty="0" err="1" smtClean="0">
                <a:solidFill>
                  <a:schemeClr val="bg1"/>
                </a:solidFill>
              </a:rPr>
              <a:t>Komárno</a:t>
            </a:r>
            <a:endParaRPr lang="en-US" sz="1200" b="1" dirty="0">
              <a:solidFill>
                <a:schemeClr val="bg1"/>
              </a:solidFill>
            </a:endParaRPr>
          </a:p>
        </p:txBody>
      </p:sp>
      <p:pic>
        <p:nvPicPr>
          <p:cNvPr id="11" name="Content Placeholder 10" descr="DSCF0276.JPG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8154" b="-18154"/>
          <a:stretch>
            <a:fillRect/>
          </a:stretch>
        </p:blipFill>
        <p:spPr>
          <a:xfrm>
            <a:off x="3606800" y="1025112"/>
            <a:ext cx="3419856" cy="3493008"/>
          </a:xfrm>
        </p:spPr>
      </p:pic>
      <p:pic>
        <p:nvPicPr>
          <p:cNvPr id="12" name="Picture 11" descr="PA082255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67787" y="3736126"/>
            <a:ext cx="3000447" cy="225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1444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667" y="464481"/>
            <a:ext cx="7024744" cy="1270000"/>
          </a:xfrm>
        </p:spPr>
        <p:txBody>
          <a:bodyPr>
            <a:normAutofit/>
          </a:bodyPr>
          <a:lstStyle/>
          <a:p>
            <a:r>
              <a:rPr lang="en-US" dirty="0"/>
              <a:t>O </a:t>
            </a:r>
            <a:r>
              <a:rPr lang="en-US" dirty="0" err="1"/>
              <a:t>cukroch</a:t>
            </a:r>
            <a:r>
              <a:rPr lang="en-US" dirty="0"/>
              <a:t> v </a:t>
            </a:r>
            <a:r>
              <a:rPr lang="en-US" dirty="0" err="1"/>
              <a:t>jedálni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92667" y="1923964"/>
            <a:ext cx="3869605" cy="4476835"/>
          </a:xfrm>
        </p:spPr>
        <p:txBody>
          <a:bodyPr>
            <a:noAutofit/>
          </a:bodyPr>
          <a:lstStyle/>
          <a:p>
            <a:r>
              <a:rPr lang="en-US" sz="2000" dirty="0" smtClean="0"/>
              <a:t>V </a:t>
            </a:r>
            <a:r>
              <a:rPr lang="en-US" sz="2000" dirty="0" err="1" smtClean="0"/>
              <a:t>jedálni</a:t>
            </a:r>
            <a:r>
              <a:rPr lang="en-US" sz="2000" dirty="0" smtClean="0"/>
              <a:t> </a:t>
            </a:r>
            <a:r>
              <a:rPr lang="en-US" sz="2000" dirty="0" err="1" smtClean="0"/>
              <a:t>sme</a:t>
            </a:r>
            <a:r>
              <a:rPr lang="en-US" sz="2000" dirty="0" smtClean="0"/>
              <a:t> </a:t>
            </a:r>
            <a:r>
              <a:rPr lang="en-US" sz="2000" dirty="0" err="1" smtClean="0"/>
              <a:t>vytvorili</a:t>
            </a:r>
            <a:r>
              <a:rPr lang="en-US" sz="2000" dirty="0" smtClean="0"/>
              <a:t> panel s </a:t>
            </a:r>
            <a:r>
              <a:rPr lang="en-US" sz="2000" dirty="0" err="1" smtClean="0"/>
              <a:t>informačnou</a:t>
            </a:r>
            <a:r>
              <a:rPr lang="en-US" sz="2000" dirty="0" smtClean="0"/>
              <a:t> </a:t>
            </a:r>
            <a:r>
              <a:rPr lang="en-US" sz="2000" dirty="0" err="1" smtClean="0"/>
              <a:t>nástenkou</a:t>
            </a:r>
            <a:r>
              <a:rPr lang="en-US" sz="2000" dirty="0" smtClean="0"/>
              <a:t> a </a:t>
            </a:r>
            <a:r>
              <a:rPr lang="en-US" sz="2000" dirty="0" err="1" smtClean="0"/>
              <a:t>na</a:t>
            </a:r>
            <a:r>
              <a:rPr lang="en-US" sz="2000" dirty="0" smtClean="0"/>
              <a:t> </a:t>
            </a:r>
            <a:r>
              <a:rPr lang="en-US" sz="2000" dirty="0" err="1" smtClean="0"/>
              <a:t>stoloch</a:t>
            </a:r>
            <a:r>
              <a:rPr lang="en-US" sz="2000" dirty="0" smtClean="0"/>
              <a:t> </a:t>
            </a:r>
            <a:r>
              <a:rPr lang="en-US" sz="2000" dirty="0" err="1" smtClean="0"/>
              <a:t>boli</a:t>
            </a:r>
            <a:r>
              <a:rPr lang="en-US" sz="2000" dirty="0" smtClean="0"/>
              <a:t> </a:t>
            </a:r>
            <a:r>
              <a:rPr lang="en-US" sz="2000" dirty="0" err="1" smtClean="0"/>
              <a:t>uložené</a:t>
            </a:r>
            <a:r>
              <a:rPr lang="en-US" sz="2000" dirty="0" smtClean="0"/>
              <a:t> </a:t>
            </a:r>
            <a:r>
              <a:rPr lang="en-US" sz="2000" dirty="0" err="1" smtClean="0"/>
              <a:t>informačné</a:t>
            </a:r>
            <a:r>
              <a:rPr lang="en-US" sz="2000" dirty="0" smtClean="0"/>
              <a:t> </a:t>
            </a:r>
            <a:r>
              <a:rPr lang="en-US" sz="2000" dirty="0" err="1" smtClean="0"/>
              <a:t>karty</a:t>
            </a:r>
            <a:r>
              <a:rPr lang="en-US" sz="2000" dirty="0" smtClean="0"/>
              <a:t> k </a:t>
            </a:r>
            <a:r>
              <a:rPr lang="en-US" sz="2000" dirty="0" err="1" smtClean="0"/>
              <a:t>téme</a:t>
            </a:r>
            <a:r>
              <a:rPr lang="en-US" sz="2000" dirty="0" smtClean="0"/>
              <a:t> </a:t>
            </a:r>
            <a:r>
              <a:rPr lang="en-US" sz="2000" dirty="0" err="1" smtClean="0"/>
              <a:t>dňa</a:t>
            </a:r>
            <a:r>
              <a:rPr lang="en-US" sz="2000" dirty="0" smtClean="0"/>
              <a:t>.</a:t>
            </a:r>
          </a:p>
          <a:p>
            <a:r>
              <a:rPr lang="en-US" sz="2000" dirty="0" err="1" smtClean="0"/>
              <a:t>Obed</a:t>
            </a:r>
            <a:r>
              <a:rPr lang="en-US" sz="2000" dirty="0" smtClean="0"/>
              <a:t> </a:t>
            </a:r>
            <a:r>
              <a:rPr lang="en-US" sz="2000" dirty="0" err="1" smtClean="0"/>
              <a:t>bol</a:t>
            </a:r>
            <a:r>
              <a:rPr lang="en-US" sz="2000" dirty="0" smtClean="0"/>
              <a:t> </a:t>
            </a:r>
            <a:r>
              <a:rPr lang="en-US" sz="2000" dirty="0" err="1" smtClean="0"/>
              <a:t>prispôsobený</a:t>
            </a:r>
            <a:r>
              <a:rPr lang="en-US" sz="2000" dirty="0" smtClean="0"/>
              <a:t> </a:t>
            </a:r>
            <a:r>
              <a:rPr lang="en-US" sz="2000" dirty="0" err="1" smtClean="0"/>
              <a:t>téme</a:t>
            </a:r>
            <a:r>
              <a:rPr lang="en-US" sz="2000" dirty="0" smtClean="0"/>
              <a:t> </a:t>
            </a:r>
            <a:r>
              <a:rPr lang="en-US" sz="2000" dirty="0" err="1" smtClean="0"/>
              <a:t>dňa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V </a:t>
            </a:r>
            <a:r>
              <a:rPr lang="en-US" sz="2000" dirty="0" err="1" smtClean="0"/>
              <a:t>jedálni</a:t>
            </a:r>
            <a:r>
              <a:rPr lang="en-US" sz="2000" dirty="0" smtClean="0"/>
              <a:t> </a:t>
            </a:r>
            <a:r>
              <a:rPr lang="en-US" sz="2000" dirty="0" err="1" smtClean="0"/>
              <a:t>sa</a:t>
            </a:r>
            <a:r>
              <a:rPr lang="en-US" sz="2000" dirty="0" smtClean="0"/>
              <a:t> </a:t>
            </a:r>
            <a:r>
              <a:rPr lang="en-US" sz="2000" dirty="0" err="1" smtClean="0"/>
              <a:t>uskutočnila</a:t>
            </a:r>
            <a:r>
              <a:rPr lang="en-US" sz="2000" dirty="0" smtClean="0"/>
              <a:t> </a:t>
            </a:r>
            <a:r>
              <a:rPr lang="en-US" sz="2000" dirty="0" err="1" smtClean="0"/>
              <a:t>prednáška</a:t>
            </a:r>
            <a:r>
              <a:rPr lang="en-US" sz="2000" dirty="0" smtClean="0"/>
              <a:t> so </a:t>
            </a:r>
            <a:r>
              <a:rPr lang="en-US" sz="2000" dirty="0" err="1" smtClean="0"/>
              <a:t>včelárom</a:t>
            </a:r>
            <a:r>
              <a:rPr lang="en-US" sz="2000" dirty="0" smtClean="0"/>
              <a:t> o </a:t>
            </a:r>
            <a:r>
              <a:rPr lang="en-US" sz="2000" dirty="0" err="1" smtClean="0"/>
              <a:t>mede</a:t>
            </a:r>
            <a:r>
              <a:rPr lang="en-US" sz="2000" dirty="0" smtClean="0"/>
              <a:t>, </a:t>
            </a:r>
            <a:r>
              <a:rPr lang="en-US" sz="2000" dirty="0" err="1" smtClean="0"/>
              <a:t>spojená</a:t>
            </a:r>
            <a:r>
              <a:rPr lang="en-US" sz="2000" dirty="0" smtClean="0"/>
              <a:t> s </a:t>
            </a:r>
            <a:r>
              <a:rPr lang="en-US" sz="2000" dirty="0" err="1" smtClean="0"/>
              <a:t>ochutnávkou</a:t>
            </a:r>
            <a:r>
              <a:rPr lang="en-US" sz="2000" dirty="0" smtClean="0"/>
              <a:t> </a:t>
            </a:r>
            <a:r>
              <a:rPr lang="en-US" sz="2000" dirty="0" err="1" smtClean="0"/>
              <a:t>medu</a:t>
            </a:r>
            <a:r>
              <a:rPr lang="en-US" sz="2000" dirty="0" smtClean="0"/>
              <a:t>.</a:t>
            </a:r>
          </a:p>
          <a:p>
            <a:r>
              <a:rPr lang="en-US" sz="2000" dirty="0" err="1" smtClean="0"/>
              <a:t>Počet</a:t>
            </a:r>
            <a:r>
              <a:rPr lang="en-US" sz="2000" dirty="0" smtClean="0"/>
              <a:t> </a:t>
            </a:r>
            <a:r>
              <a:rPr lang="en-US" sz="2000" dirty="0" err="1" smtClean="0"/>
              <a:t>detí</a:t>
            </a:r>
            <a:r>
              <a:rPr lang="en-US" sz="2000" dirty="0" smtClean="0"/>
              <a:t>: 230</a:t>
            </a:r>
            <a:endParaRPr lang="en-US" sz="2000" dirty="0"/>
          </a:p>
        </p:txBody>
      </p:sp>
      <p:pic>
        <p:nvPicPr>
          <p:cNvPr id="8" name="Picture 7" descr="Logo školy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36581" y="0"/>
            <a:ext cx="631287" cy="63128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52533" y="188897"/>
            <a:ext cx="2422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ZŠ </a:t>
            </a:r>
            <a:r>
              <a:rPr lang="en-US" sz="1200" b="1" dirty="0" err="1" smtClean="0">
                <a:solidFill>
                  <a:schemeClr val="bg1"/>
                </a:solidFill>
              </a:rPr>
              <a:t>Rozmarínová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</a:rPr>
              <a:t>ul</a:t>
            </a:r>
            <a:r>
              <a:rPr lang="en-US" sz="1200" b="1" dirty="0" smtClean="0">
                <a:solidFill>
                  <a:schemeClr val="bg1"/>
                </a:solidFill>
              </a:rPr>
              <a:t>. 1 </a:t>
            </a:r>
            <a:r>
              <a:rPr lang="en-US" sz="1200" b="1" dirty="0" err="1" smtClean="0">
                <a:solidFill>
                  <a:schemeClr val="bg1"/>
                </a:solidFill>
              </a:rPr>
              <a:t>Komárno</a:t>
            </a:r>
            <a:endParaRPr lang="en-US" sz="1200" b="1" dirty="0">
              <a:solidFill>
                <a:schemeClr val="bg1"/>
              </a:solidFill>
            </a:endParaRPr>
          </a:p>
        </p:txBody>
      </p:sp>
      <p:pic>
        <p:nvPicPr>
          <p:cNvPr id="10" name="Content Placeholder 9" descr="20151016_134437.jpg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8214" b="-18214"/>
          <a:stretch>
            <a:fillRect/>
          </a:stretch>
        </p:blipFill>
        <p:spPr>
          <a:xfrm>
            <a:off x="5736021" y="464481"/>
            <a:ext cx="2816412" cy="2876656"/>
          </a:xfrm>
        </p:spPr>
      </p:pic>
      <p:pic>
        <p:nvPicPr>
          <p:cNvPr id="11" name="Picture 10" descr="20151016_13270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101379" y="2045966"/>
            <a:ext cx="2491877" cy="1868908"/>
          </a:xfrm>
          <a:prstGeom prst="rect">
            <a:avLst/>
          </a:prstGeom>
        </p:spPr>
      </p:pic>
      <p:pic>
        <p:nvPicPr>
          <p:cNvPr id="13" name="Picture 12" descr="20151016_114541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56036" y="4606053"/>
            <a:ext cx="2392994" cy="1794746"/>
          </a:xfrm>
          <a:prstGeom prst="rect">
            <a:avLst/>
          </a:prstGeom>
        </p:spPr>
      </p:pic>
      <p:pic>
        <p:nvPicPr>
          <p:cNvPr id="12" name="Picture 11" descr="20151016_121755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04019" y="3195703"/>
            <a:ext cx="2748414" cy="206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357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Záver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/>
              <a:t>Názov školy: Základná škola Rozmarínová ul. 1</a:t>
            </a:r>
            <a:endParaRPr lang="en-US" dirty="0"/>
          </a:p>
          <a:p>
            <a:r>
              <a:rPr lang="sk-SK" dirty="0"/>
              <a:t>Typ školy: základná škola</a:t>
            </a:r>
            <a:endParaRPr lang="en-US" dirty="0"/>
          </a:p>
          <a:p>
            <a:r>
              <a:rPr lang="sk-SK" dirty="0"/>
              <a:t>Adresa školy: Rozmarínová ul. 1 Komárno</a:t>
            </a:r>
            <a:r>
              <a:rPr lang="sk-SK" dirty="0" smtClean="0"/>
              <a:t>,</a:t>
            </a:r>
          </a:p>
          <a:p>
            <a:pPr marL="68580" indent="0">
              <a:buNone/>
            </a:pPr>
            <a:r>
              <a:rPr lang="sk-SK" dirty="0"/>
              <a:t> </a:t>
            </a:r>
            <a:r>
              <a:rPr lang="sk-SK" dirty="0" smtClean="0"/>
              <a:t>                          </a:t>
            </a:r>
            <a:r>
              <a:rPr lang="sk-SK" dirty="0"/>
              <a:t>945 01</a:t>
            </a:r>
            <a:endParaRPr lang="en-US" dirty="0"/>
          </a:p>
          <a:p>
            <a:r>
              <a:rPr lang="sk-SK" dirty="0"/>
              <a:t>Kontaktná osoba: Mgr. Silvia Szabóová, 0949691199, </a:t>
            </a:r>
            <a:r>
              <a:rPr lang="sk-SK" u="sng" dirty="0">
                <a:hlinkClick r:id="rId2"/>
              </a:rPr>
              <a:t>szaboovas@rozmarinkakn.sk</a:t>
            </a:r>
            <a:endParaRPr lang="en-US" dirty="0"/>
          </a:p>
          <a:p>
            <a:r>
              <a:rPr lang="sk-SK" dirty="0"/>
              <a:t>Celkový počet žiakov zapojených do aktivít: </a:t>
            </a:r>
            <a:r>
              <a:rPr lang="sk-SK" dirty="0" smtClean="0"/>
              <a:t>230</a:t>
            </a:r>
            <a:endParaRPr lang="en-US" dirty="0"/>
          </a:p>
          <a:p>
            <a:r>
              <a:rPr lang="sk-SK" dirty="0"/>
              <a:t>Najaktívnejšia </a:t>
            </a:r>
            <a:r>
              <a:rPr lang="sk-SK" dirty="0" smtClean="0"/>
              <a:t>trieda: 5.B (Mgr. Marek Tóth, počet žiakov: 26)</a:t>
            </a:r>
            <a:endParaRPr lang="en-US" dirty="0"/>
          </a:p>
          <a:p>
            <a:pPr marL="68580" indent="0">
              <a:buNone/>
            </a:pPr>
            <a:endParaRPr lang="en-US" dirty="0"/>
          </a:p>
        </p:txBody>
      </p:sp>
      <p:pic>
        <p:nvPicPr>
          <p:cNvPr id="4" name="Picture 3" descr="Logo školy.psd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36581" y="0"/>
            <a:ext cx="631287" cy="6312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52533" y="188897"/>
            <a:ext cx="24221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ZŠ </a:t>
            </a:r>
            <a:r>
              <a:rPr lang="en-US" sz="1200" b="1" dirty="0" err="1" smtClean="0">
                <a:solidFill>
                  <a:schemeClr val="bg1"/>
                </a:solidFill>
              </a:rPr>
              <a:t>Rozmarínová</a:t>
            </a:r>
            <a:r>
              <a:rPr lang="en-US" sz="1200" b="1" dirty="0" smtClean="0">
                <a:solidFill>
                  <a:schemeClr val="bg1"/>
                </a:solidFill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</a:rPr>
              <a:t>ul</a:t>
            </a:r>
            <a:r>
              <a:rPr lang="en-US" sz="1200" b="1" dirty="0" smtClean="0">
                <a:solidFill>
                  <a:schemeClr val="bg1"/>
                </a:solidFill>
              </a:rPr>
              <a:t>. 1 </a:t>
            </a:r>
            <a:r>
              <a:rPr lang="en-US" sz="1200" b="1" dirty="0" err="1" smtClean="0">
                <a:solidFill>
                  <a:schemeClr val="bg1"/>
                </a:solidFill>
              </a:rPr>
              <a:t>Komárno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024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1146</TotalTime>
  <Words>649</Words>
  <Application>Microsoft Macintosh PowerPoint</Application>
  <PresentationFormat>Prezentácia na obrazovke (4:3)</PresentationFormat>
  <Paragraphs>75</Paragraphs>
  <Slides>13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4" baseType="lpstr">
      <vt:lpstr>Austin</vt:lpstr>
      <vt:lpstr>Cukry – prečo sú dôležitou súčasťou výživy. Niečo zaujímavé o mede.</vt:lpstr>
      <vt:lpstr>Zoznam aktivít</vt:lpstr>
      <vt:lpstr>Pozorovanie vlastností cukrov (5.B)</vt:lpstr>
      <vt:lpstr>Dôkaz prítomnosti cukrov v ovocí (5.B)</vt:lpstr>
      <vt:lpstr>Kryštalizácia cukrov vo vajcovej škrupine (5.B)</vt:lpstr>
      <vt:lpstr>Beseda so včelárom (5.B)</vt:lpstr>
      <vt:lpstr>Hovoríme o mede 3.B </vt:lpstr>
      <vt:lpstr>Ako nám med prospieva? (8.A)</vt:lpstr>
      <vt:lpstr>Med = Honey (9.A)</vt:lpstr>
      <vt:lpstr>O cukroch a mede  (3. oddelenie ŠKD)</vt:lpstr>
      <vt:lpstr>O včelách (3. oddelenie ŠKD)</vt:lpstr>
      <vt:lpstr>O cukroch v jedálni</vt:lpstr>
      <vt:lpstr>Záver</vt:lpstr>
    </vt:vector>
  </TitlesOfParts>
  <Company>Sisiland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Chlieb, pečivo, obilniny ryža, cestoviny, zemiaky – prečo tvoria základňu potravinovej pyramídy</dc:title>
  <dc:creator>Silvia Szaboova</dc:creator>
  <cp:lastModifiedBy>SPPK</cp:lastModifiedBy>
  <cp:revision>42</cp:revision>
  <dcterms:created xsi:type="dcterms:W3CDTF">2015-10-24T22:46:22Z</dcterms:created>
  <dcterms:modified xsi:type="dcterms:W3CDTF">2015-10-28T10:22:43Z</dcterms:modified>
</cp:coreProperties>
</file>